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6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885-49A7-4573-8C79-518F34834493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29D8-5F45-492B-8BBB-EB18E2002E5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885-49A7-4573-8C79-518F34834493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29D8-5F45-492B-8BBB-EB18E2002E5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885-49A7-4573-8C79-518F34834493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29D8-5F45-492B-8BBB-EB18E2002E5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885-49A7-4573-8C79-518F34834493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29D8-5F45-492B-8BBB-EB18E2002E5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885-49A7-4573-8C79-518F34834493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29D8-5F45-492B-8BBB-EB18E2002E5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885-49A7-4573-8C79-518F34834493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29D8-5F45-492B-8BBB-EB18E2002E5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885-49A7-4573-8C79-518F34834493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29D8-5F45-492B-8BBB-EB18E2002E5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885-49A7-4573-8C79-518F34834493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29D8-5F45-492B-8BBB-EB18E2002E5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885-49A7-4573-8C79-518F34834493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29D8-5F45-492B-8BBB-EB18E2002E5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885-49A7-4573-8C79-518F34834493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29D8-5F45-492B-8BBB-EB18E2002E5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885-49A7-4573-8C79-518F34834493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29D8-5F45-492B-8BBB-EB18E2002E5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82885-49A7-4573-8C79-518F34834493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629D8-5F45-492B-8BBB-EB18E2002E5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87220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St. Andrew’s CE Primary School</a:t>
            </a:r>
            <a:br>
              <a:rPr lang="en-GB" dirty="0" smtClean="0"/>
            </a:br>
            <a:r>
              <a:rPr lang="en-GB" dirty="0" smtClean="0"/>
              <a:t>Coffee Morning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Early Identification </a:t>
            </a:r>
          </a:p>
          <a:p>
            <a:r>
              <a:rPr lang="en-GB" dirty="0" smtClean="0"/>
              <a:t>&amp; </a:t>
            </a:r>
          </a:p>
          <a:p>
            <a:r>
              <a:rPr lang="en-GB" dirty="0" smtClean="0"/>
              <a:t>Special Educational Needs (SEN)</a:t>
            </a:r>
            <a:endParaRPr lang="en-GB" dirty="0"/>
          </a:p>
        </p:txBody>
      </p:sp>
      <p:pic>
        <p:nvPicPr>
          <p:cNvPr id="2050" name="Picture 2" descr="C:\Users\User\AppData\Local\Microsoft\Windows\INetCache\IE\M80ODZ50\cup-of-black-coffee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772816"/>
            <a:ext cx="2808312" cy="21343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Language development is accepted as being critical to learning, cognitive development and </a:t>
            </a:r>
            <a:r>
              <a:rPr lang="en-GB" sz="2800" dirty="0" smtClean="0"/>
              <a:t>literacy...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GB" sz="4400" dirty="0" smtClean="0"/>
              <a:t>      It is expected that when </a:t>
            </a:r>
            <a:r>
              <a:rPr lang="en-GB" sz="4400" dirty="0"/>
              <a:t>a child starts primary school, they will be able to understand much of what is said, express themselves clearly, share their feelings and make their needs known. </a:t>
            </a:r>
            <a:endParaRPr lang="en-GB" sz="4400" dirty="0" smtClean="0"/>
          </a:p>
          <a:p>
            <a:pPr>
              <a:buNone/>
            </a:pPr>
            <a:r>
              <a:rPr lang="en-GB" sz="4400" dirty="0" smtClean="0"/>
              <a:t>  </a:t>
            </a:r>
            <a:endParaRPr lang="en-GB" sz="4400" dirty="0"/>
          </a:p>
          <a:p>
            <a:pPr>
              <a:buNone/>
            </a:pPr>
            <a:r>
              <a:rPr lang="en-GB" sz="4400" dirty="0" smtClean="0"/>
              <a:t>      A </a:t>
            </a:r>
            <a:r>
              <a:rPr lang="en-GB" sz="4400" dirty="0"/>
              <a:t>child who struggles to speak will often struggle </a:t>
            </a:r>
            <a:r>
              <a:rPr lang="en-GB" sz="4400" dirty="0" smtClean="0"/>
              <a:t>to  </a:t>
            </a:r>
            <a:r>
              <a:rPr lang="en-GB" sz="4400" dirty="0"/>
              <a:t>read and </a:t>
            </a:r>
            <a:r>
              <a:rPr lang="en-GB" sz="4400" dirty="0" smtClean="0"/>
              <a:t>write, (can </a:t>
            </a:r>
            <a:r>
              <a:rPr lang="en-GB" sz="4400" dirty="0"/>
              <a:t>be compounded if children are taught to  read and write  before their spoken language skills are developed </a:t>
            </a:r>
            <a:r>
              <a:rPr lang="en-GB" sz="4400" dirty="0" smtClean="0"/>
              <a:t>enough) </a:t>
            </a:r>
            <a:r>
              <a:rPr lang="en-GB" sz="4400" dirty="0"/>
              <a:t>to access this teaching</a:t>
            </a:r>
            <a:r>
              <a:rPr lang="en-GB" sz="4400" dirty="0" smtClean="0"/>
              <a:t>.</a:t>
            </a:r>
          </a:p>
          <a:p>
            <a:pPr>
              <a:buNone/>
            </a:pPr>
            <a:endParaRPr lang="en-GB" sz="4400" dirty="0" smtClean="0"/>
          </a:p>
          <a:p>
            <a:pPr>
              <a:buNone/>
            </a:pPr>
            <a:r>
              <a:rPr lang="en-GB" sz="4400" dirty="0" smtClean="0"/>
              <a:t>     Children </a:t>
            </a:r>
            <a:r>
              <a:rPr lang="en-GB" sz="4400" dirty="0"/>
              <a:t>with SLCN can become withdrawn or present with challenging behaviour .</a:t>
            </a:r>
            <a:r>
              <a:rPr lang="en-GB" sz="4400" dirty="0" smtClean="0"/>
              <a:t>  </a:t>
            </a:r>
          </a:p>
          <a:p>
            <a:pPr>
              <a:buNone/>
            </a:pPr>
            <a:endParaRPr lang="en-GB" sz="4400" dirty="0"/>
          </a:p>
          <a:p>
            <a:pPr>
              <a:buNone/>
            </a:pPr>
            <a:r>
              <a:rPr lang="en-GB" sz="4400" dirty="0" smtClean="0"/>
              <a:t>Pupils are screened with BPVS.</a:t>
            </a:r>
            <a:endParaRPr lang="en-GB" dirty="0"/>
          </a:p>
          <a:p>
            <a:pPr>
              <a:buNone/>
            </a:pPr>
            <a:r>
              <a:rPr lang="en-GB" dirty="0"/>
              <a:t> </a:t>
            </a:r>
            <a:r>
              <a:rPr lang="en-GB" dirty="0" smtClean="0"/>
              <a:t>     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242" name="Picture 2" descr="C:\Users\User\AppData\Local\Microsoft\Windows\INetCache\IE\AF6K85GK\1280px-Girls_learning_sign_languag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437112"/>
            <a:ext cx="2736304" cy="21612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/>
              <a:t>Intervention</a:t>
            </a:r>
            <a:r>
              <a:rPr lang="en-GB" sz="2800" dirty="0"/>
              <a:t> is </a:t>
            </a:r>
            <a:r>
              <a:rPr lang="en-GB" sz="2800" dirty="0" smtClean="0"/>
              <a:t> </a:t>
            </a:r>
            <a:r>
              <a:rPr lang="en-GB" sz="2800" dirty="0"/>
              <a:t>put in place to prevent pupils falling behind </a:t>
            </a:r>
            <a:r>
              <a:rPr lang="en-GB" sz="2800" dirty="0" smtClean="0"/>
              <a:t>...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/>
          </a:bodyPr>
          <a:lstStyle/>
          <a:p>
            <a:pPr lvl="0"/>
            <a:r>
              <a:rPr lang="en-GB" b="1" dirty="0"/>
              <a:t>Talk </a:t>
            </a:r>
            <a:r>
              <a:rPr lang="en-GB" b="1" dirty="0" smtClean="0"/>
              <a:t>Boost </a:t>
            </a:r>
            <a:endParaRPr lang="en-GB" dirty="0"/>
          </a:p>
          <a:p>
            <a:pPr lvl="0"/>
            <a:r>
              <a:rPr lang="en-GB" b="1" dirty="0" smtClean="0"/>
              <a:t>Spirals</a:t>
            </a:r>
            <a:r>
              <a:rPr lang="en-GB" b="1" dirty="0"/>
              <a:t> </a:t>
            </a:r>
            <a:endParaRPr lang="en-GB" b="1" dirty="0" smtClean="0"/>
          </a:p>
        </p:txBody>
      </p:sp>
      <p:pic>
        <p:nvPicPr>
          <p:cNvPr id="11269" name="Picture 5" descr="C:\Users\User\AppData\Local\Microsoft\Windows\INetCache\IE\HO0Q9FDV\982px-Children_marble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700808"/>
            <a:ext cx="3816424" cy="3979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Autofit/>
          </a:bodyPr>
          <a:lstStyle/>
          <a:p>
            <a:pPr lvl="0"/>
            <a:r>
              <a:rPr lang="en-GB" sz="2000" b="1" dirty="0" smtClean="0"/>
              <a:t>Daily Story Reading of Picture Books in Reception &amp; Key Stage 1.</a:t>
            </a:r>
            <a:r>
              <a:rPr lang="en-GB" sz="2000" dirty="0" smtClean="0"/>
              <a:t> </a:t>
            </a:r>
            <a:r>
              <a:rPr lang="en-GB" sz="2000" b="1" dirty="0" smtClean="0"/>
              <a:t>Monitoring of Pupils Reading Progress.</a:t>
            </a:r>
            <a:r>
              <a:rPr lang="en-GB" sz="2000" dirty="0" smtClean="0"/>
              <a:t> </a:t>
            </a:r>
          </a:p>
          <a:p>
            <a:pPr lvl="0">
              <a:buNone/>
            </a:pPr>
            <a:r>
              <a:rPr lang="en-GB" sz="2000" dirty="0" smtClean="0"/>
              <a:t>              ‘Read, Write, Inc.’ grids and  </a:t>
            </a:r>
            <a:r>
              <a:rPr lang="en-GB" sz="2000" dirty="0" err="1" smtClean="0"/>
              <a:t>Dolch</a:t>
            </a:r>
            <a:r>
              <a:rPr lang="en-GB" sz="2000" dirty="0" smtClean="0"/>
              <a:t> Sight Vocabulary ( 220 words make up approximately 70 % of all reading matter, allowing children to develop fluency in reading.) </a:t>
            </a:r>
          </a:p>
          <a:p>
            <a:pPr lvl="0">
              <a:buNone/>
            </a:pPr>
            <a:r>
              <a:rPr lang="en-GB" sz="2000" dirty="0" smtClean="0"/>
              <a:t>             Reading Diary which accompanies home reading books. </a:t>
            </a:r>
          </a:p>
          <a:p>
            <a:pPr lvl="0"/>
            <a:r>
              <a:rPr lang="en-GB" sz="2000" b="1" dirty="0" smtClean="0"/>
              <a:t>Supporting Pupils with Phonics. </a:t>
            </a:r>
          </a:p>
          <a:p>
            <a:pPr lvl="0">
              <a:buNone/>
            </a:pPr>
            <a:r>
              <a:rPr lang="en-GB" sz="2000" b="1" dirty="0" smtClean="0"/>
              <a:t>             </a:t>
            </a:r>
            <a:r>
              <a:rPr lang="en-GB" sz="2000" dirty="0" smtClean="0"/>
              <a:t>Regular assessments </a:t>
            </a:r>
            <a:r>
              <a:rPr lang="en-GB" sz="2000" dirty="0"/>
              <a:t>,</a:t>
            </a:r>
            <a:r>
              <a:rPr lang="en-GB" sz="2000" dirty="0" smtClean="0"/>
              <a:t>culminating in the national Year 1 Phonics Screening Test. Children scoring below the national bench mark will be identified &amp; supported through intervention in Year2 and re-tested at the end of Year 2. </a:t>
            </a:r>
          </a:p>
          <a:p>
            <a:pPr lvl="0">
              <a:buNone/>
            </a:pPr>
            <a:r>
              <a:rPr lang="en-GB" sz="2000" dirty="0"/>
              <a:t> </a:t>
            </a:r>
            <a:r>
              <a:rPr lang="en-GB" sz="2000" dirty="0" smtClean="0"/>
              <a:t>      </a:t>
            </a:r>
            <a:r>
              <a:rPr lang="en-GB" sz="2000" dirty="0" smtClean="0"/>
              <a:t> Further assessments </a:t>
            </a:r>
            <a:r>
              <a:rPr lang="en-GB" sz="2000" dirty="0"/>
              <a:t>-</a:t>
            </a:r>
            <a:r>
              <a:rPr lang="en-GB" sz="2000" dirty="0" smtClean="0"/>
              <a:t>Literacy Assessment Pack (</a:t>
            </a:r>
            <a:r>
              <a:rPr lang="en-GB" sz="2000" dirty="0" err="1" smtClean="0"/>
              <a:t>LAPack</a:t>
            </a:r>
            <a:r>
              <a:rPr lang="en-GB" sz="2000" dirty="0" smtClean="0"/>
              <a:t>) or Phonological Assessment Battery (</a:t>
            </a:r>
            <a:r>
              <a:rPr lang="en-GB" sz="2000" dirty="0" err="1" smtClean="0"/>
              <a:t>PhAB</a:t>
            </a:r>
            <a:r>
              <a:rPr lang="en-GB" sz="2000" dirty="0" smtClean="0"/>
              <a:t>). </a:t>
            </a:r>
          </a:p>
          <a:p>
            <a:pPr lvl="0"/>
            <a:r>
              <a:rPr lang="en-GB" sz="2000" b="1" dirty="0" smtClean="0"/>
              <a:t> Launch Into Reading Success</a:t>
            </a:r>
          </a:p>
          <a:p>
            <a:endParaRPr lang="en-GB" sz="2000" dirty="0"/>
          </a:p>
        </p:txBody>
      </p:sp>
      <p:pic>
        <p:nvPicPr>
          <p:cNvPr id="12290" name="Picture 2" descr="C:\Users\User\AppData\Local\Microsoft\Windows\INetCache\IE\AF6K85GK\phonics-flashcards-short-i-sound_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437112"/>
            <a:ext cx="3168352" cy="2240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/>
            </a:r>
            <a:br>
              <a:rPr lang="en-GB" b="1" u="sng" dirty="0" smtClean="0"/>
            </a:br>
            <a:r>
              <a:rPr lang="en-GB" b="1" u="sng" dirty="0"/>
              <a:t/>
            </a:r>
            <a:br>
              <a:rPr lang="en-GB" b="1" u="sng" dirty="0"/>
            </a:br>
            <a:r>
              <a:rPr lang="en-GB" b="1" u="sng" dirty="0" smtClean="0"/>
              <a:t/>
            </a:r>
            <a:br>
              <a:rPr lang="en-GB" b="1" u="sng" dirty="0" smtClean="0"/>
            </a:br>
            <a:r>
              <a:rPr lang="en-GB" b="1" u="sng" dirty="0"/>
              <a:t/>
            </a:r>
            <a:br>
              <a:rPr lang="en-GB" b="1" u="sng" dirty="0"/>
            </a:br>
            <a:r>
              <a:rPr lang="en-GB" b="1" u="sng" dirty="0" smtClean="0"/>
              <a:t/>
            </a:r>
            <a:br>
              <a:rPr lang="en-GB" b="1" u="sng" dirty="0" smtClean="0"/>
            </a:br>
            <a:r>
              <a:rPr lang="en-GB" b="1" u="sng" dirty="0"/>
              <a:t/>
            </a:r>
            <a:br>
              <a:rPr lang="en-GB" b="1" u="sng" dirty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9552" y="612844"/>
            <a:ext cx="77048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GB" sz="2000" b="1" dirty="0" smtClean="0"/>
              <a:t>Multi-sensory Precision Teaching</a:t>
            </a:r>
          </a:p>
          <a:p>
            <a:pPr lvl="0">
              <a:buFont typeface="Arial" pitchFamily="34" charset="0"/>
              <a:buChar char="•"/>
            </a:pPr>
            <a:r>
              <a:rPr lang="en-GB" sz="2000" b="1" dirty="0" smtClean="0"/>
              <a:t>Reading Eggs,</a:t>
            </a:r>
          </a:p>
          <a:p>
            <a:pPr lvl="0">
              <a:buFont typeface="Arial" pitchFamily="34" charset="0"/>
              <a:buChar char="•"/>
            </a:pPr>
            <a:r>
              <a:rPr lang="en-GB" sz="2000" b="1" dirty="0" smtClean="0"/>
              <a:t>Read, Write, Inc</a:t>
            </a:r>
          </a:p>
          <a:p>
            <a:pPr lvl="0">
              <a:buFont typeface="Arial" pitchFamily="34" charset="0"/>
              <a:buChar char="•"/>
            </a:pPr>
            <a:r>
              <a:rPr lang="en-GB" sz="2000" b="1" dirty="0" smtClean="0"/>
              <a:t> Project X Code </a:t>
            </a:r>
          </a:p>
          <a:p>
            <a:pPr lvl="0">
              <a:buFont typeface="Arial" pitchFamily="34" charset="0"/>
              <a:buChar char="•"/>
            </a:pPr>
            <a:r>
              <a:rPr lang="en-GB" sz="2000" b="1" dirty="0" smtClean="0"/>
              <a:t>Fischer Family Trust Wave 3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</a:t>
            </a:r>
            <a:r>
              <a:rPr lang="en-GB" sz="2000" b="1" dirty="0" smtClean="0"/>
              <a:t>Children who are struggling to learn to read will take home ‘Read, Write, Inc. decodable books’. </a:t>
            </a:r>
            <a:r>
              <a:rPr lang="en-GB" sz="2000" dirty="0" smtClean="0"/>
              <a:t>Parents and carers will be invited to meet with the class teacher and/or SENCo to discuss how they can give increased home support to their child as well as the child being read with every day at school.</a:t>
            </a:r>
          </a:p>
          <a:p>
            <a:pPr>
              <a:buFont typeface="Arial" pitchFamily="34" charset="0"/>
              <a:buChar char="•"/>
            </a:pPr>
            <a:r>
              <a:rPr lang="en-GB" sz="2000" b="1" dirty="0" smtClean="0"/>
              <a:t>In some circumstances it might be felt that a phonics approach to learning to read is unsuccessful for a child</a:t>
            </a:r>
            <a:r>
              <a:rPr lang="en-GB" sz="2000" dirty="0" smtClean="0"/>
              <a:t>. In which case the SENCo, Class Teacher and parents/ carers will meet to discuss the best way forward to support learning, and other approaches will be explored.</a:t>
            </a:r>
          </a:p>
          <a:p>
            <a:pPr>
              <a:buFont typeface="Arial" pitchFamily="34" charset="0"/>
              <a:buChar char="•"/>
            </a:pPr>
            <a:endParaRPr lang="en-GB" sz="2000" dirty="0" smtClean="0"/>
          </a:p>
          <a:p>
            <a:pPr>
              <a:buFont typeface="Arial" pitchFamily="34" charset="0"/>
              <a:buChar char="•"/>
            </a:pPr>
            <a:endParaRPr lang="en-GB" sz="2000" dirty="0"/>
          </a:p>
          <a:p>
            <a:r>
              <a:rPr lang="en-GB" sz="2000" dirty="0" smtClean="0"/>
              <a:t>(Early Intervention)  SEN Pupil Trackers are used to monitor progress &amp; are shared with the parents </a:t>
            </a:r>
            <a:r>
              <a:rPr lang="en-GB" sz="2000" dirty="0" err="1" smtClean="0"/>
              <a:t>termly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pic>
        <p:nvPicPr>
          <p:cNvPr id="13314" name="Picture 2" descr="C:\Users\User\AppData\Local\Microsoft\Windows\INetCache\IE\M80ODZ50\niños%20leyendo%20libros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04664"/>
            <a:ext cx="2676525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dirty="0" smtClean="0"/>
              <a:t>Thank you for listening!</a:t>
            </a:r>
          </a:p>
          <a:p>
            <a:pPr algn="ctr">
              <a:buNone/>
            </a:pPr>
            <a:endParaRPr lang="en-GB" dirty="0"/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sz="6600" dirty="0" smtClean="0">
                <a:solidFill>
                  <a:srgbClr val="FF0000"/>
                </a:solidFill>
              </a:rPr>
              <a:t>Any Questions?</a:t>
            </a:r>
            <a:endParaRPr lang="en-GB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Early Identification is a key factor in improving outcomes for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    Children’s </a:t>
            </a:r>
            <a:r>
              <a:rPr lang="en-GB" dirty="0"/>
              <a:t>brains are very flexible and intervention put in at a young age can benefit pupils at a neurological level and improve their life-long learning and achievement.</a:t>
            </a:r>
          </a:p>
          <a:p>
            <a:endParaRPr lang="en-GB" dirty="0"/>
          </a:p>
        </p:txBody>
      </p:sp>
      <p:pic>
        <p:nvPicPr>
          <p:cNvPr id="1026" name="Picture 2" descr="C:\Users\User\AppData\Local\Microsoft\Windows\INetCache\IE\HO0Q9FDV\cerebro-pesa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861048"/>
            <a:ext cx="2793327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Section 6.14 of the SEN Code of Practice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 smtClean="0"/>
              <a:t>    </a:t>
            </a:r>
            <a:r>
              <a:rPr lang="en-GB" dirty="0" smtClean="0"/>
              <a:t>‘</a:t>
            </a:r>
            <a:r>
              <a:rPr lang="en-GB" dirty="0"/>
              <a:t>All schools should have a clear approach to identifying and responding to SEN. The benefits of early identification are widely recognised – identifying need at the earliest point and then making effective provision improve long-term outcomes for the child or young person.’ </a:t>
            </a:r>
          </a:p>
        </p:txBody>
      </p:sp>
      <p:pic>
        <p:nvPicPr>
          <p:cNvPr id="3074" name="Picture 2" descr="C:\Users\User\AppData\Local\Microsoft\Windows\INetCache\IE\8HGEJZLS\alunni-con-disabilita_54_2235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509120"/>
            <a:ext cx="5328592" cy="1773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/>
              <a:t>Initial Concerns and Early identification in Early Years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Early Years Foundation </a:t>
            </a:r>
            <a:r>
              <a:rPr lang="en-GB" dirty="0" smtClean="0"/>
              <a:t>Profile</a:t>
            </a:r>
          </a:p>
          <a:p>
            <a:pPr>
              <a:buNone/>
            </a:pPr>
            <a:r>
              <a:rPr lang="en-GB" b="1" dirty="0" smtClean="0"/>
              <a:t>     </a:t>
            </a:r>
            <a:r>
              <a:rPr lang="en-GB" b="1" i="1" dirty="0" smtClean="0"/>
              <a:t>The </a:t>
            </a:r>
            <a:r>
              <a:rPr lang="en-GB" b="1" i="1" dirty="0"/>
              <a:t>areas of learning are:</a:t>
            </a:r>
            <a:endParaRPr lang="en-GB" i="1" dirty="0"/>
          </a:p>
          <a:p>
            <a:pPr>
              <a:buNone/>
            </a:pPr>
            <a:r>
              <a:rPr lang="en-GB" i="1" dirty="0"/>
              <a:t>communication and language.</a:t>
            </a:r>
          </a:p>
          <a:p>
            <a:pPr>
              <a:buNone/>
            </a:pPr>
            <a:r>
              <a:rPr lang="en-GB" i="1" dirty="0"/>
              <a:t>physical development.</a:t>
            </a:r>
          </a:p>
          <a:p>
            <a:pPr>
              <a:buNone/>
            </a:pPr>
            <a:r>
              <a:rPr lang="en-GB" i="1" dirty="0"/>
              <a:t>personal, social and emotional </a:t>
            </a:r>
            <a:r>
              <a:rPr lang="en-GB" i="1" dirty="0" smtClean="0"/>
              <a:t>development</a:t>
            </a:r>
            <a:endParaRPr lang="en-GB" i="1" dirty="0"/>
          </a:p>
          <a:p>
            <a:pPr>
              <a:buNone/>
            </a:pPr>
            <a:r>
              <a:rPr lang="en-GB" i="1" dirty="0" smtClean="0"/>
              <a:t>literacy</a:t>
            </a:r>
            <a:endParaRPr lang="en-GB" i="1" dirty="0"/>
          </a:p>
          <a:p>
            <a:pPr>
              <a:buNone/>
            </a:pPr>
            <a:r>
              <a:rPr lang="en-GB" i="1" dirty="0"/>
              <a:t>mathematics.</a:t>
            </a:r>
          </a:p>
          <a:p>
            <a:pPr>
              <a:buNone/>
            </a:pPr>
            <a:r>
              <a:rPr lang="en-GB" i="1" dirty="0"/>
              <a:t>understanding the world.</a:t>
            </a:r>
          </a:p>
          <a:p>
            <a:pPr>
              <a:buNone/>
            </a:pPr>
            <a:r>
              <a:rPr lang="en-GB" i="1" dirty="0"/>
              <a:t>expressive arts and </a:t>
            </a:r>
            <a:r>
              <a:rPr lang="en-GB" i="1" dirty="0" smtClean="0"/>
              <a:t>design</a:t>
            </a:r>
            <a:endParaRPr lang="en-GB" i="1" dirty="0"/>
          </a:p>
          <a:p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/>
              <a:t>Development Matters </a:t>
            </a:r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/>
              <a:t>Oxfordshire’s Guidance for SEN Support </a:t>
            </a:r>
          </a:p>
        </p:txBody>
      </p:sp>
      <p:pic>
        <p:nvPicPr>
          <p:cNvPr id="4099" name="Picture 3" descr="C:\Users\User\AppData\Local\Microsoft\Windows\INetCache\IE\HO0Q9FDV\KIDS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</p:spPr>
      </p:pic>
      <p:pic>
        <p:nvPicPr>
          <p:cNvPr id="4102" name="Picture 6" descr="C:\Users\User\AppData\Local\Microsoft\Windows\INetCache\IE\HO0Q9FDV\KIDS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</p:spPr>
      </p:pic>
      <p:pic>
        <p:nvPicPr>
          <p:cNvPr id="4103" name="Picture 7" descr="C:\Users\User\AppData\Local\Microsoft\Windows\INetCache\IE\AF6K85GK\10-children-small_tcm4-383848[1]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212976"/>
            <a:ext cx="3168353" cy="2141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n-GB" sz="3200" u="sng" dirty="0"/>
              <a:t>Early identification of literacy difficulties is </a:t>
            </a:r>
            <a:r>
              <a:rPr lang="en-GB" sz="3200" u="sng" dirty="0" smtClean="0"/>
              <a:t>vital.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/>
              <a:t>K</a:t>
            </a:r>
            <a:r>
              <a:rPr lang="en-GB" sz="3200" dirty="0" smtClean="0"/>
              <a:t>ey </a:t>
            </a:r>
            <a:r>
              <a:rPr lang="en-GB" sz="3200" dirty="0"/>
              <a:t>risk factors for literacy </a:t>
            </a:r>
            <a:r>
              <a:rPr lang="en-GB" sz="3200" dirty="0" smtClean="0"/>
              <a:t>difficulties are</a:t>
            </a:r>
            <a:r>
              <a:rPr lang="en-GB" sz="3200" dirty="0"/>
              <a:t>:</a:t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buNone/>
            </a:pPr>
            <a:r>
              <a:rPr lang="en-GB" dirty="0">
                <a:sym typeface="Symbol"/>
              </a:rPr>
              <a:t></a:t>
            </a:r>
            <a:r>
              <a:rPr lang="en-GB" dirty="0"/>
              <a:t> Speech difficulties post 5 years </a:t>
            </a:r>
          </a:p>
          <a:p>
            <a:pPr>
              <a:buNone/>
            </a:pPr>
            <a:r>
              <a:rPr lang="en-GB" dirty="0">
                <a:sym typeface="Symbol"/>
              </a:rPr>
              <a:t></a:t>
            </a:r>
            <a:r>
              <a:rPr lang="en-GB" dirty="0"/>
              <a:t> Difficulty acquiring letter knowledge – both sounds and letter names</a:t>
            </a:r>
          </a:p>
          <a:p>
            <a:pPr>
              <a:buNone/>
            </a:pPr>
            <a:r>
              <a:rPr lang="en-GB" dirty="0"/>
              <a:t> </a:t>
            </a:r>
            <a:r>
              <a:rPr lang="en-GB" dirty="0">
                <a:sym typeface="Symbol"/>
              </a:rPr>
              <a:t></a:t>
            </a:r>
            <a:r>
              <a:rPr lang="en-GB" dirty="0"/>
              <a:t> Poor phoneme awareness and difficulty sounding out words for reading </a:t>
            </a:r>
          </a:p>
          <a:p>
            <a:pPr>
              <a:buNone/>
            </a:pPr>
            <a:r>
              <a:rPr lang="en-GB" dirty="0" smtClean="0">
                <a:sym typeface="Symbol"/>
              </a:rPr>
              <a:t></a:t>
            </a:r>
            <a:r>
              <a:rPr lang="en-GB" dirty="0" smtClean="0"/>
              <a:t> Poor </a:t>
            </a:r>
            <a:r>
              <a:rPr lang="en-GB" dirty="0"/>
              <a:t>ability to segment and manipulate phonemes for </a:t>
            </a:r>
            <a:r>
              <a:rPr lang="en-GB" dirty="0" smtClean="0"/>
              <a:t>spelling</a:t>
            </a:r>
          </a:p>
          <a:p>
            <a:pPr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122" name="Picture 2" descr="C:\Users\User\AppData\Local\Microsoft\Windows\INetCache\IE\HO0Q9FDV\lengua6_59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581128"/>
            <a:ext cx="3079180" cy="2029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If a child’s progress in any prime area gives cause for concern, the Class Teacher will...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c</a:t>
            </a:r>
            <a:r>
              <a:rPr lang="en-GB" sz="2400" dirty="0" smtClean="0"/>
              <a:t>onsider the child’s date of birth</a:t>
            </a:r>
          </a:p>
          <a:p>
            <a:r>
              <a:rPr lang="en-GB" sz="2400" dirty="0" smtClean="0"/>
              <a:t>discuss </a:t>
            </a:r>
            <a:r>
              <a:rPr lang="en-GB" sz="2400" dirty="0"/>
              <a:t>this with the child’s parents / carers and agree how to support the child. </a:t>
            </a:r>
            <a:endParaRPr lang="en-GB" sz="2400" dirty="0" smtClean="0"/>
          </a:p>
          <a:p>
            <a:r>
              <a:rPr lang="en-GB" sz="2400" dirty="0" smtClean="0"/>
              <a:t> </a:t>
            </a:r>
            <a:r>
              <a:rPr lang="en-GB" sz="2400" dirty="0"/>
              <a:t>consider whether a child may have a Special Educational Need (SEN) or disability which requires specialist support. </a:t>
            </a:r>
            <a:endParaRPr lang="en-GB" sz="2400" dirty="0" smtClean="0"/>
          </a:p>
          <a:p>
            <a:r>
              <a:rPr lang="en-GB" sz="2400" dirty="0" smtClean="0"/>
              <a:t> </a:t>
            </a:r>
            <a:r>
              <a:rPr lang="en-GB" sz="2400" dirty="0"/>
              <a:t>link with and help families to access relevant services from other agencies as </a:t>
            </a:r>
            <a:r>
              <a:rPr lang="en-GB" sz="2400" dirty="0" smtClean="0"/>
              <a:t>appropriate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</p:txBody>
      </p:sp>
      <p:pic>
        <p:nvPicPr>
          <p:cNvPr id="6149" name="Picture 5" descr="C:\Users\User\AppData\Local\Microsoft\Windows\INetCache\IE\HO0Q9FDV\question_makrs_cutie_mark_by_rildraw-d4byewl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221088"/>
            <a:ext cx="2016224" cy="19974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426170"/>
          </a:xfrm>
        </p:spPr>
        <p:txBody>
          <a:bodyPr>
            <a:noAutofit/>
          </a:bodyPr>
          <a:lstStyle/>
          <a:p>
            <a:r>
              <a:rPr lang="en-GB" sz="2800" dirty="0"/>
              <a:t>St. Andrew's CE Primary School employs a holistic </a:t>
            </a:r>
            <a:r>
              <a:rPr lang="en-GB" sz="2800" dirty="0" smtClean="0"/>
              <a:t>approach...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    </a:t>
            </a:r>
            <a:r>
              <a:rPr lang="en-GB" sz="2400" dirty="0" smtClean="0"/>
              <a:t>All the information is brought together and considered with the child’s parents/carers. This includes information about:</a:t>
            </a:r>
          </a:p>
          <a:p>
            <a:pPr lvl="0"/>
            <a:r>
              <a:rPr lang="en-GB" sz="2400" dirty="0"/>
              <a:t>The child’s learning and development, within and beyond the setting; </a:t>
            </a:r>
          </a:p>
          <a:p>
            <a:pPr lvl="0"/>
            <a:r>
              <a:rPr lang="en-GB" sz="2400" dirty="0"/>
              <a:t> Teacher  &amp; TA observations, formal checks, any other detailed assessment, any specialist advice;</a:t>
            </a:r>
          </a:p>
          <a:p>
            <a:pPr lvl="0"/>
            <a:r>
              <a:rPr lang="en-GB" sz="2400" dirty="0"/>
              <a:t> Progress in the prime areas: communication and language, physical development, social and emotional development</a:t>
            </a:r>
            <a:r>
              <a:rPr lang="en-GB" sz="2400" dirty="0" smtClean="0"/>
              <a:t>.</a:t>
            </a:r>
          </a:p>
          <a:p>
            <a:pPr lvl="0"/>
            <a:endParaRPr lang="en-GB" sz="2400" dirty="0"/>
          </a:p>
          <a:p>
            <a:pPr>
              <a:buNone/>
            </a:pPr>
            <a:endParaRPr lang="en-GB" dirty="0"/>
          </a:p>
        </p:txBody>
      </p:sp>
      <p:pic>
        <p:nvPicPr>
          <p:cNvPr id="5" name="Picture 4" descr="C:\Users\User\AppData\Local\Microsoft\Windows\INetCache\IE\HO0Q9FDV\Parent-teacher-Conferenc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869160"/>
            <a:ext cx="1596952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Parents </a:t>
            </a:r>
            <a:r>
              <a:rPr lang="en-GB" sz="3600" dirty="0"/>
              <a:t>know their children best </a:t>
            </a:r>
            <a:r>
              <a:rPr lang="en-GB" sz="3600" dirty="0" smtClean="0"/>
              <a:t>..</a:t>
            </a:r>
            <a:r>
              <a:rPr lang="en-GB" sz="2400" dirty="0" smtClean="0"/>
              <a:t>....</a:t>
            </a: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GB" dirty="0" smtClean="0"/>
              <a:t>     Discussions </a:t>
            </a:r>
            <a:r>
              <a:rPr lang="en-GB" dirty="0"/>
              <a:t>with parents can give Teachers insights into a child’s personality, feelings or interests </a:t>
            </a:r>
            <a:r>
              <a:rPr lang="en-GB" dirty="0" smtClean="0"/>
              <a:t>. </a:t>
            </a:r>
            <a:r>
              <a:rPr lang="en-GB" dirty="0"/>
              <a:t>There may be changes in a child’s life which parents may not have mentioned, perhaps because they did not feel that they were important or because they are very personal, </a:t>
            </a:r>
            <a:r>
              <a:rPr lang="en-GB" dirty="0" err="1" smtClean="0"/>
              <a:t>e.g</a:t>
            </a:r>
            <a:r>
              <a:rPr lang="en-GB" dirty="0" smtClean="0"/>
              <a:t>: </a:t>
            </a:r>
            <a:endParaRPr lang="en-GB" dirty="0"/>
          </a:p>
          <a:p>
            <a:pPr lvl="0"/>
            <a:r>
              <a:rPr lang="en-GB" dirty="0"/>
              <a:t>Illness or bereavement in the family</a:t>
            </a:r>
          </a:p>
          <a:p>
            <a:pPr lvl="0"/>
            <a:r>
              <a:rPr lang="en-GB" dirty="0"/>
              <a:t>Parents separating </a:t>
            </a:r>
          </a:p>
          <a:p>
            <a:pPr lvl="0"/>
            <a:r>
              <a:rPr lang="en-GB" dirty="0"/>
              <a:t>A change of carer or child-minder</a:t>
            </a:r>
          </a:p>
          <a:p>
            <a:pPr lvl="0"/>
            <a:r>
              <a:rPr lang="en-GB" dirty="0"/>
              <a:t>Living in temporary or unsuitable accommodation</a:t>
            </a:r>
          </a:p>
          <a:p>
            <a:pPr lvl="0"/>
            <a:r>
              <a:rPr lang="en-GB" dirty="0"/>
              <a:t>The child’s disturbed sleeping pattern</a:t>
            </a:r>
          </a:p>
          <a:p>
            <a:pPr lvl="0"/>
            <a:r>
              <a:rPr lang="en-GB" dirty="0"/>
              <a:t>A new baby</a:t>
            </a:r>
          </a:p>
          <a:p>
            <a:endParaRPr lang="en-GB" dirty="0"/>
          </a:p>
        </p:txBody>
      </p:sp>
      <p:pic>
        <p:nvPicPr>
          <p:cNvPr id="8194" name="Picture 2" descr="C:\Users\User\AppData\Local\Microsoft\Windows\INetCache\IE\M80ODZ50\med_ed_parents_talking_400x28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797152"/>
            <a:ext cx="2376264" cy="16812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:\Users\User\AppData\Local\Microsoft\Windows\INetCache\IE\8HGEJZLS\quiet-150406_960_7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8787" y="0"/>
            <a:ext cx="568642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Voice of the Child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dirty="0" smtClean="0"/>
              <a:t>    </a:t>
            </a:r>
            <a:r>
              <a:rPr lang="en-GB" dirty="0"/>
              <a:t>Young children may express their wishes, views and feelings for themselves in a range of </a:t>
            </a:r>
            <a:r>
              <a:rPr lang="en-GB" dirty="0" smtClean="0"/>
              <a:t>ways.</a:t>
            </a:r>
          </a:p>
          <a:p>
            <a:pPr>
              <a:buNone/>
            </a:pPr>
            <a:r>
              <a:rPr lang="en-GB" dirty="0"/>
              <a:t> </a:t>
            </a:r>
            <a:r>
              <a:rPr lang="en-GB" dirty="0" smtClean="0"/>
              <a:t>    Practitioners </a:t>
            </a:r>
            <a:r>
              <a:rPr lang="en-GB" dirty="0"/>
              <a:t>can support interactions and dialogue with children by using visual prompts and photos to get them to show what they like doing and what they find difficult. </a:t>
            </a:r>
            <a:endParaRPr lang="en-GB" dirty="0" smtClean="0"/>
          </a:p>
          <a:p>
            <a:pPr>
              <a:buNone/>
            </a:pPr>
            <a:r>
              <a:rPr lang="en-GB" dirty="0"/>
              <a:t> </a:t>
            </a:r>
            <a:r>
              <a:rPr lang="en-GB" dirty="0" smtClean="0"/>
              <a:t>    Teachers </a:t>
            </a:r>
            <a:r>
              <a:rPr lang="en-GB" dirty="0"/>
              <a:t>can also understand children’s views by observing the choices they make: what they like to do and what they avoid.  </a:t>
            </a:r>
            <a:endParaRPr lang="en-GB" dirty="0" smtClean="0"/>
          </a:p>
          <a:p>
            <a:pPr>
              <a:buNone/>
            </a:pPr>
            <a:r>
              <a:rPr lang="en-GB" dirty="0"/>
              <a:t> </a:t>
            </a:r>
            <a:r>
              <a:rPr lang="en-GB" dirty="0" smtClean="0"/>
              <a:t>    Teacher </a:t>
            </a:r>
            <a:r>
              <a:rPr lang="en-GB" dirty="0"/>
              <a:t>&amp; TA observations are a purposeful part of everyday practice and it may be these that will initially alert practitioners to a delay in a particular area.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973</Words>
  <Application>Microsoft Office PowerPoint</Application>
  <PresentationFormat>On-screen Show (4:3)</PresentationFormat>
  <Paragraphs>87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St. Andrew’s CE Primary School Coffee Morning </vt:lpstr>
      <vt:lpstr>Early Identification is a key factor in improving outcomes for children</vt:lpstr>
      <vt:lpstr>Section 6.14 of the SEN Code of Practice</vt:lpstr>
      <vt:lpstr>Initial Concerns and Early identification in Early Years</vt:lpstr>
      <vt:lpstr>Early identification of literacy difficulties is vital. Key risk factors for literacy difficulties are: </vt:lpstr>
      <vt:lpstr>If a child’s progress in any prime area gives cause for concern, the Class Teacher will...</vt:lpstr>
      <vt:lpstr>St. Andrew's CE Primary School employs a holistic approach...</vt:lpstr>
      <vt:lpstr>Parents know their children best ...... </vt:lpstr>
      <vt:lpstr>Voice of the Child</vt:lpstr>
      <vt:lpstr>Language development is accepted as being critical to learning, cognitive development and literacy...</vt:lpstr>
      <vt:lpstr>Intervention is  put in place to prevent pupils falling behind ... </vt:lpstr>
      <vt:lpstr>Slide 12</vt:lpstr>
      <vt:lpstr>      </vt:lpstr>
      <vt:lpstr>Slide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St. Andrew’s CE Primary School Coffee Morning</dc:title>
  <dc:creator>User</dc:creator>
  <cp:lastModifiedBy>User</cp:lastModifiedBy>
  <cp:revision>10</cp:revision>
  <dcterms:created xsi:type="dcterms:W3CDTF">2017-03-22T19:07:40Z</dcterms:created>
  <dcterms:modified xsi:type="dcterms:W3CDTF">2017-03-22T20:38:45Z</dcterms:modified>
</cp:coreProperties>
</file>