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handoutMasterIdLst>
    <p:handoutMasterId r:id="rId23"/>
  </p:handoutMasterIdLst>
  <p:sldIdLst>
    <p:sldId id="256" r:id="rId2"/>
    <p:sldId id="257" r:id="rId3"/>
    <p:sldId id="258" r:id="rId4"/>
    <p:sldId id="259" r:id="rId5"/>
    <p:sldId id="272" r:id="rId6"/>
    <p:sldId id="291" r:id="rId7"/>
    <p:sldId id="300" r:id="rId8"/>
    <p:sldId id="292" r:id="rId9"/>
    <p:sldId id="285" r:id="rId10"/>
    <p:sldId id="296" r:id="rId11"/>
    <p:sldId id="293" r:id="rId12"/>
    <p:sldId id="266" r:id="rId13"/>
    <p:sldId id="299" r:id="rId14"/>
    <p:sldId id="267" r:id="rId15"/>
    <p:sldId id="298" r:id="rId16"/>
    <p:sldId id="270" r:id="rId17"/>
    <p:sldId id="294" r:id="rId18"/>
    <p:sldId id="301" r:id="rId19"/>
    <p:sldId id="268" r:id="rId20"/>
    <p:sldId id="295" r:id="rId21"/>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5" autoAdjust="0"/>
    <p:restoredTop sz="94660"/>
  </p:normalViewPr>
  <p:slideViewPr>
    <p:cSldViewPr>
      <p:cViewPr varScale="1">
        <p:scale>
          <a:sx n="69" d="100"/>
          <a:sy n="69" d="100"/>
        </p:scale>
        <p:origin x="-528" y="-96"/>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614" y="-78"/>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80668-0BE3-4E4B-B107-9A979EB4ADD4}"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1A82D38B-ACFB-489A-9A16-55402C3878AD}">
      <dgm:prSet phldrT="[Text]" custT="1"/>
      <dgm:spPr/>
      <dgm:t>
        <a:bodyPr/>
        <a:lstStyle/>
        <a:p>
          <a:r>
            <a:rPr lang="en-GB" sz="2000" b="1" dirty="0" smtClean="0">
              <a:solidFill>
                <a:srgbClr val="FF0000"/>
              </a:solidFill>
            </a:rPr>
            <a:t>Poor posture, body awareness and awkward movements</a:t>
          </a:r>
          <a:endParaRPr lang="en-GB" sz="2000" dirty="0"/>
        </a:p>
      </dgm:t>
    </dgm:pt>
    <dgm:pt modelId="{6B23E93A-1C11-4828-B024-6CBEFE2D5248}" type="parTrans" cxnId="{6AC7571D-B81B-4456-B513-0A3B089075F7}">
      <dgm:prSet/>
      <dgm:spPr/>
      <dgm:t>
        <a:bodyPr/>
        <a:lstStyle/>
        <a:p>
          <a:endParaRPr lang="en-GB"/>
        </a:p>
      </dgm:t>
    </dgm:pt>
    <dgm:pt modelId="{622B45E0-F3E7-4366-ABA7-52FE005E21A4}" type="sibTrans" cxnId="{6AC7571D-B81B-4456-B513-0A3B089075F7}">
      <dgm:prSet/>
      <dgm:spPr/>
      <dgm:t>
        <a:bodyPr/>
        <a:lstStyle/>
        <a:p>
          <a:endParaRPr lang="en-GB"/>
        </a:p>
      </dgm:t>
    </dgm:pt>
    <dgm:pt modelId="{4A2D3DCA-112D-42EE-AEA2-AD660BCA1425}">
      <dgm:prSet custT="1"/>
      <dgm:spPr/>
      <dgm:t>
        <a:bodyPr/>
        <a:lstStyle/>
        <a:p>
          <a:r>
            <a:rPr lang="en-GB" sz="2400" b="1" dirty="0" smtClean="0">
              <a:solidFill>
                <a:schemeClr val="tx1"/>
              </a:solidFill>
            </a:rPr>
            <a:t>Difficulties at School</a:t>
          </a:r>
          <a:endParaRPr lang="en-GB" sz="2400" b="1" dirty="0">
            <a:solidFill>
              <a:schemeClr val="tx1"/>
            </a:solidFill>
          </a:endParaRPr>
        </a:p>
      </dgm:t>
    </dgm:pt>
    <dgm:pt modelId="{90F830F5-8540-49F6-A56E-5C6E86B32C26}" type="parTrans" cxnId="{349D7428-D11A-47FD-A4D2-29224812027B}">
      <dgm:prSet/>
      <dgm:spPr/>
      <dgm:t>
        <a:bodyPr/>
        <a:lstStyle/>
        <a:p>
          <a:endParaRPr lang="en-GB"/>
        </a:p>
      </dgm:t>
    </dgm:pt>
    <dgm:pt modelId="{A16666B7-6EAC-46B5-8A4C-F0A5CF6D0FF7}" type="sibTrans" cxnId="{349D7428-D11A-47FD-A4D2-29224812027B}">
      <dgm:prSet/>
      <dgm:spPr/>
      <dgm:t>
        <a:bodyPr/>
        <a:lstStyle/>
        <a:p>
          <a:endParaRPr lang="en-GB"/>
        </a:p>
      </dgm:t>
    </dgm:pt>
    <dgm:pt modelId="{7BFAF372-56AE-4204-8D3B-B0072DFDC32D}">
      <dgm:prSet custT="1"/>
      <dgm:spPr/>
      <dgm:t>
        <a:bodyPr/>
        <a:lstStyle/>
        <a:p>
          <a:r>
            <a:rPr lang="en-GB" sz="2000" b="1" dirty="0" smtClean="0">
              <a:solidFill>
                <a:srgbClr val="002060"/>
              </a:solidFill>
            </a:rPr>
            <a:t>Confusion over laterality with the pupil interchanging between left and right hand for different tasks</a:t>
          </a:r>
          <a:endParaRPr lang="en-GB" sz="2000" b="1" dirty="0">
            <a:solidFill>
              <a:srgbClr val="002060"/>
            </a:solidFill>
          </a:endParaRPr>
        </a:p>
      </dgm:t>
    </dgm:pt>
    <dgm:pt modelId="{C4C4B5E6-147D-4272-9D94-40F3AE464540}" type="parTrans" cxnId="{700901E2-2E06-4486-A387-F66D4A688A72}">
      <dgm:prSet/>
      <dgm:spPr/>
      <dgm:t>
        <a:bodyPr/>
        <a:lstStyle/>
        <a:p>
          <a:endParaRPr lang="en-GB"/>
        </a:p>
      </dgm:t>
    </dgm:pt>
    <dgm:pt modelId="{362EA468-C284-49BB-BFEB-5DFEB8004077}" type="sibTrans" cxnId="{700901E2-2E06-4486-A387-F66D4A688A72}">
      <dgm:prSet/>
      <dgm:spPr/>
      <dgm:t>
        <a:bodyPr/>
        <a:lstStyle/>
        <a:p>
          <a:endParaRPr lang="en-GB"/>
        </a:p>
      </dgm:t>
    </dgm:pt>
    <dgm:pt modelId="{9342D2FC-6674-45DA-9303-A443713DCC4C}">
      <dgm:prSet custT="1"/>
      <dgm:spPr/>
      <dgm:t>
        <a:bodyPr/>
        <a:lstStyle/>
        <a:p>
          <a:r>
            <a:rPr lang="en-GB" sz="1800" b="1" dirty="0" smtClean="0">
              <a:solidFill>
                <a:srgbClr val="7030A0"/>
              </a:solidFill>
            </a:rPr>
            <a:t>Poor short term visual and verbal memory - copying from the board, dictation, following instructions</a:t>
          </a:r>
        </a:p>
      </dgm:t>
    </dgm:pt>
    <dgm:pt modelId="{6D9369CF-45B0-492B-B4B1-9FDBDEAA51F0}" type="parTrans" cxnId="{10B42EEA-CC40-4731-870B-026595B83EE4}">
      <dgm:prSet/>
      <dgm:spPr/>
      <dgm:t>
        <a:bodyPr/>
        <a:lstStyle/>
        <a:p>
          <a:endParaRPr lang="en-GB"/>
        </a:p>
      </dgm:t>
    </dgm:pt>
    <dgm:pt modelId="{8FD93BB6-03AA-4FED-8339-A096550511EC}" type="sibTrans" cxnId="{10B42EEA-CC40-4731-870B-026595B83EE4}">
      <dgm:prSet/>
      <dgm:spPr/>
      <dgm:t>
        <a:bodyPr/>
        <a:lstStyle/>
        <a:p>
          <a:endParaRPr lang="en-GB"/>
        </a:p>
      </dgm:t>
    </dgm:pt>
    <dgm:pt modelId="{760B2021-EA55-4BC9-9EC6-9F5B7C6BD752}">
      <dgm:prSet custT="1"/>
      <dgm:spPr/>
      <dgm:t>
        <a:bodyPr/>
        <a:lstStyle/>
        <a:p>
          <a:r>
            <a:rPr lang="en-GB" sz="2000" b="1" dirty="0" smtClean="0">
              <a:solidFill>
                <a:schemeClr val="tx1"/>
              </a:solidFill>
            </a:rPr>
            <a:t>Writing difficulties both with style and speed - frequently children have an awkward pen grip</a:t>
          </a:r>
        </a:p>
      </dgm:t>
    </dgm:pt>
    <dgm:pt modelId="{20644006-8638-418C-AA4E-98D779202195}" type="parTrans" cxnId="{C5E7F802-FA6C-4566-9CD9-E8CEB9013059}">
      <dgm:prSet/>
      <dgm:spPr/>
      <dgm:t>
        <a:bodyPr/>
        <a:lstStyle/>
        <a:p>
          <a:endParaRPr lang="en-GB"/>
        </a:p>
      </dgm:t>
    </dgm:pt>
    <dgm:pt modelId="{0E8BC6BF-4F98-40D7-A396-E9F21A8EDEFD}" type="sibTrans" cxnId="{C5E7F802-FA6C-4566-9CD9-E8CEB9013059}">
      <dgm:prSet/>
      <dgm:spPr/>
      <dgm:t>
        <a:bodyPr/>
        <a:lstStyle/>
        <a:p>
          <a:endParaRPr lang="en-GB"/>
        </a:p>
      </dgm:t>
    </dgm:pt>
    <dgm:pt modelId="{71862AD4-3C8A-4405-B9D5-3FBD344EED92}">
      <dgm:prSet custT="1"/>
      <dgm:spPr/>
      <dgm:t>
        <a:bodyPr/>
        <a:lstStyle/>
        <a:p>
          <a:r>
            <a:rPr lang="en-GB" sz="2000" b="1" dirty="0" smtClean="0">
              <a:solidFill>
                <a:schemeClr val="bg2">
                  <a:lumMod val="10000"/>
                </a:schemeClr>
              </a:solidFill>
            </a:rPr>
            <a:t>Poorly developed organisational skills and difficulty with planning written work</a:t>
          </a:r>
          <a:endParaRPr lang="en-GB" sz="2000" b="1" dirty="0">
            <a:solidFill>
              <a:schemeClr val="bg2">
                <a:lumMod val="10000"/>
              </a:schemeClr>
            </a:solidFill>
          </a:endParaRPr>
        </a:p>
      </dgm:t>
    </dgm:pt>
    <dgm:pt modelId="{4A9BAE91-0C79-42AE-A762-0E502FD0A612}" type="parTrans" cxnId="{9F5806DD-8CA0-4CEF-8793-4630DC13E0BB}">
      <dgm:prSet/>
      <dgm:spPr/>
      <dgm:t>
        <a:bodyPr/>
        <a:lstStyle/>
        <a:p>
          <a:endParaRPr lang="en-GB"/>
        </a:p>
      </dgm:t>
    </dgm:pt>
    <dgm:pt modelId="{B042A2A5-008A-4696-B3CC-D0072051A2EA}" type="sibTrans" cxnId="{9F5806DD-8CA0-4CEF-8793-4630DC13E0BB}">
      <dgm:prSet/>
      <dgm:spPr/>
      <dgm:t>
        <a:bodyPr/>
        <a:lstStyle/>
        <a:p>
          <a:endParaRPr lang="en-GB"/>
        </a:p>
      </dgm:t>
    </dgm:pt>
    <dgm:pt modelId="{A10A64F5-3941-4EAD-AE04-12AB85E816D8}">
      <dgm:prSet/>
      <dgm:spPr/>
      <dgm:t>
        <a:bodyPr/>
        <a:lstStyle/>
        <a:p>
          <a:r>
            <a:rPr lang="en-GB" b="1" smtClean="0">
              <a:solidFill>
                <a:schemeClr val="tx1"/>
              </a:solidFill>
            </a:rPr>
            <a:t>Difficulties with physical activities such as in P.E. with the child having difficulty with eye hand and eye foot co-ordination (i.e. ball skills), running or using equipment easily</a:t>
          </a:r>
          <a:endParaRPr lang="en-GB" b="1" dirty="0">
            <a:solidFill>
              <a:schemeClr val="tx1"/>
            </a:solidFill>
          </a:endParaRPr>
        </a:p>
      </dgm:t>
    </dgm:pt>
    <dgm:pt modelId="{7BDDE778-C5EF-471A-B452-2A6ADCB6FC49}" type="parTrans" cxnId="{EC19E769-64B2-4FB2-994B-EAFF0C378EC2}">
      <dgm:prSet/>
      <dgm:spPr/>
      <dgm:t>
        <a:bodyPr/>
        <a:lstStyle/>
        <a:p>
          <a:endParaRPr lang="en-GB"/>
        </a:p>
      </dgm:t>
    </dgm:pt>
    <dgm:pt modelId="{99B2F8A8-CFA8-4EB8-98D8-AD3F366ABB48}" type="sibTrans" cxnId="{EC19E769-64B2-4FB2-994B-EAFF0C378EC2}">
      <dgm:prSet/>
      <dgm:spPr/>
      <dgm:t>
        <a:bodyPr/>
        <a:lstStyle/>
        <a:p>
          <a:endParaRPr lang="en-GB"/>
        </a:p>
      </dgm:t>
    </dgm:pt>
    <dgm:pt modelId="{79AFED67-379E-4934-8258-A4F5DD4CD4C2}" type="pres">
      <dgm:prSet presAssocID="{A9580668-0BE3-4E4B-B107-9A979EB4ADD4}" presName="diagram" presStyleCnt="0">
        <dgm:presLayoutVars>
          <dgm:dir/>
          <dgm:resizeHandles val="exact"/>
        </dgm:presLayoutVars>
      </dgm:prSet>
      <dgm:spPr/>
      <dgm:t>
        <a:bodyPr/>
        <a:lstStyle/>
        <a:p>
          <a:endParaRPr lang="en-GB"/>
        </a:p>
      </dgm:t>
    </dgm:pt>
    <dgm:pt modelId="{FB6A11EE-02CE-4F4E-B39A-223ADB8CFFEA}" type="pres">
      <dgm:prSet presAssocID="{1A82D38B-ACFB-489A-9A16-55402C3878AD}" presName="node" presStyleLbl="node1" presStyleIdx="0" presStyleCnt="7" custScaleX="92228" custScaleY="120034" custLinFactNeighborX="1933" custLinFactNeighborY="529">
        <dgm:presLayoutVars>
          <dgm:bulletEnabled val="1"/>
        </dgm:presLayoutVars>
      </dgm:prSet>
      <dgm:spPr/>
      <dgm:t>
        <a:bodyPr/>
        <a:lstStyle/>
        <a:p>
          <a:endParaRPr lang="en-GB"/>
        </a:p>
      </dgm:t>
    </dgm:pt>
    <dgm:pt modelId="{BF20FFCC-8EE8-4629-A468-83EC7AB76729}" type="pres">
      <dgm:prSet presAssocID="{622B45E0-F3E7-4366-ABA7-52FE005E21A4}" presName="sibTrans" presStyleCnt="0"/>
      <dgm:spPr/>
    </dgm:pt>
    <dgm:pt modelId="{4C7599F0-EEBE-45B4-AEC4-3309749B35CA}" type="pres">
      <dgm:prSet presAssocID="{4A2D3DCA-112D-42EE-AEA2-AD660BCA1425}" presName="node" presStyleLbl="node1" presStyleIdx="1" presStyleCnt="7" custScaleX="120195" custScaleY="124479">
        <dgm:presLayoutVars>
          <dgm:bulletEnabled val="1"/>
        </dgm:presLayoutVars>
      </dgm:prSet>
      <dgm:spPr/>
      <dgm:t>
        <a:bodyPr/>
        <a:lstStyle/>
        <a:p>
          <a:endParaRPr lang="en-GB"/>
        </a:p>
      </dgm:t>
    </dgm:pt>
    <dgm:pt modelId="{DD8BEEA9-F00C-4775-A3C2-23BEAFCD8F1D}" type="pres">
      <dgm:prSet presAssocID="{A16666B7-6EAC-46B5-8A4C-F0A5CF6D0FF7}" presName="sibTrans" presStyleCnt="0"/>
      <dgm:spPr/>
    </dgm:pt>
    <dgm:pt modelId="{34DB6D87-39A3-4376-B1AD-2EA1C384F90B}" type="pres">
      <dgm:prSet presAssocID="{71862AD4-3C8A-4405-B9D5-3FBD344EED92}" presName="node" presStyleLbl="node1" presStyleIdx="2" presStyleCnt="7" custScaleX="84423" custScaleY="101238">
        <dgm:presLayoutVars>
          <dgm:bulletEnabled val="1"/>
        </dgm:presLayoutVars>
      </dgm:prSet>
      <dgm:spPr/>
      <dgm:t>
        <a:bodyPr/>
        <a:lstStyle/>
        <a:p>
          <a:endParaRPr lang="en-GB"/>
        </a:p>
      </dgm:t>
    </dgm:pt>
    <dgm:pt modelId="{4FAA834A-ACDB-4215-94A7-AAEF1426EDD1}" type="pres">
      <dgm:prSet presAssocID="{B042A2A5-008A-4696-B3CC-D0072051A2EA}" presName="sibTrans" presStyleCnt="0"/>
      <dgm:spPr/>
    </dgm:pt>
    <dgm:pt modelId="{B4F5BCED-DDC9-44B8-BC0C-20D2E1F8A1FD}" type="pres">
      <dgm:prSet presAssocID="{760B2021-EA55-4BC9-9EC6-9F5B7C6BD752}" presName="node" presStyleLbl="node1" presStyleIdx="3" presStyleCnt="7">
        <dgm:presLayoutVars>
          <dgm:bulletEnabled val="1"/>
        </dgm:presLayoutVars>
      </dgm:prSet>
      <dgm:spPr/>
      <dgm:t>
        <a:bodyPr/>
        <a:lstStyle/>
        <a:p>
          <a:endParaRPr lang="en-GB"/>
        </a:p>
      </dgm:t>
    </dgm:pt>
    <dgm:pt modelId="{9C6182F7-EAA7-4C50-A1CB-BF758DE614F9}" type="pres">
      <dgm:prSet presAssocID="{0E8BC6BF-4F98-40D7-A396-E9F21A8EDEFD}" presName="sibTrans" presStyleCnt="0"/>
      <dgm:spPr/>
    </dgm:pt>
    <dgm:pt modelId="{6DECD87E-F344-45E8-BDB4-501882173EA0}" type="pres">
      <dgm:prSet presAssocID="{7BFAF372-56AE-4204-8D3B-B0072DFDC32D}" presName="node" presStyleLbl="node1" presStyleIdx="4" presStyleCnt="7" custScaleY="121958">
        <dgm:presLayoutVars>
          <dgm:bulletEnabled val="1"/>
        </dgm:presLayoutVars>
      </dgm:prSet>
      <dgm:spPr/>
      <dgm:t>
        <a:bodyPr/>
        <a:lstStyle/>
        <a:p>
          <a:endParaRPr lang="en-GB"/>
        </a:p>
      </dgm:t>
    </dgm:pt>
    <dgm:pt modelId="{DB5835D6-2443-42E9-BE03-27A4E4E5F8B0}" type="pres">
      <dgm:prSet presAssocID="{362EA468-C284-49BB-BFEB-5DFEB8004077}" presName="sibTrans" presStyleCnt="0"/>
      <dgm:spPr/>
    </dgm:pt>
    <dgm:pt modelId="{632666BB-7E35-41D3-BECC-5608CDF0B00A}" type="pres">
      <dgm:prSet presAssocID="{9342D2FC-6674-45DA-9303-A443713DCC4C}" presName="node" presStyleLbl="node1" presStyleIdx="5" presStyleCnt="7" custLinFactNeighborX="486" custLinFactNeighborY="-6610">
        <dgm:presLayoutVars>
          <dgm:bulletEnabled val="1"/>
        </dgm:presLayoutVars>
      </dgm:prSet>
      <dgm:spPr/>
      <dgm:t>
        <a:bodyPr/>
        <a:lstStyle/>
        <a:p>
          <a:endParaRPr lang="en-GB"/>
        </a:p>
      </dgm:t>
    </dgm:pt>
    <dgm:pt modelId="{72840E97-A230-4D77-BC46-5EAB83B1DF73}" type="pres">
      <dgm:prSet presAssocID="{8FD93BB6-03AA-4FED-8339-A096550511EC}" presName="sibTrans" presStyleCnt="0"/>
      <dgm:spPr/>
    </dgm:pt>
    <dgm:pt modelId="{875213E9-7CC7-4D49-851E-8733B48CF8CD}" type="pres">
      <dgm:prSet presAssocID="{A10A64F5-3941-4EAD-AE04-12AB85E816D8}" presName="node" presStyleLbl="node1" presStyleIdx="6" presStyleCnt="7">
        <dgm:presLayoutVars>
          <dgm:bulletEnabled val="1"/>
        </dgm:presLayoutVars>
      </dgm:prSet>
      <dgm:spPr/>
      <dgm:t>
        <a:bodyPr/>
        <a:lstStyle/>
        <a:p>
          <a:endParaRPr lang="en-GB"/>
        </a:p>
      </dgm:t>
    </dgm:pt>
  </dgm:ptLst>
  <dgm:cxnLst>
    <dgm:cxn modelId="{580D2B88-4ED3-43DA-B8DF-D8E4CEBA037A}" type="presOf" srcId="{A9580668-0BE3-4E4B-B107-9A979EB4ADD4}" destId="{79AFED67-379E-4934-8258-A4F5DD4CD4C2}" srcOrd="0" destOrd="0" presId="urn:microsoft.com/office/officeart/2005/8/layout/default#1"/>
    <dgm:cxn modelId="{41A2D5AB-D933-41EC-9184-1B833505C356}" type="presOf" srcId="{7BFAF372-56AE-4204-8D3B-B0072DFDC32D}" destId="{6DECD87E-F344-45E8-BDB4-501882173EA0}" srcOrd="0" destOrd="0" presId="urn:microsoft.com/office/officeart/2005/8/layout/default#1"/>
    <dgm:cxn modelId="{10B42EEA-CC40-4731-870B-026595B83EE4}" srcId="{A9580668-0BE3-4E4B-B107-9A979EB4ADD4}" destId="{9342D2FC-6674-45DA-9303-A443713DCC4C}" srcOrd="5" destOrd="0" parTransId="{6D9369CF-45B0-492B-B4B1-9FDBDEAA51F0}" sibTransId="{8FD93BB6-03AA-4FED-8339-A096550511EC}"/>
    <dgm:cxn modelId="{EC19E769-64B2-4FB2-994B-EAFF0C378EC2}" srcId="{A9580668-0BE3-4E4B-B107-9A979EB4ADD4}" destId="{A10A64F5-3941-4EAD-AE04-12AB85E816D8}" srcOrd="6" destOrd="0" parTransId="{7BDDE778-C5EF-471A-B452-2A6ADCB6FC49}" sibTransId="{99B2F8A8-CFA8-4EB8-98D8-AD3F366ABB48}"/>
    <dgm:cxn modelId="{C2C6AE26-56AA-4A9A-988B-501D99B8CB67}" type="presOf" srcId="{760B2021-EA55-4BC9-9EC6-9F5B7C6BD752}" destId="{B4F5BCED-DDC9-44B8-BC0C-20D2E1F8A1FD}" srcOrd="0" destOrd="0" presId="urn:microsoft.com/office/officeart/2005/8/layout/default#1"/>
    <dgm:cxn modelId="{700901E2-2E06-4486-A387-F66D4A688A72}" srcId="{A9580668-0BE3-4E4B-B107-9A979EB4ADD4}" destId="{7BFAF372-56AE-4204-8D3B-B0072DFDC32D}" srcOrd="4" destOrd="0" parTransId="{C4C4B5E6-147D-4272-9D94-40F3AE464540}" sibTransId="{362EA468-C284-49BB-BFEB-5DFEB8004077}"/>
    <dgm:cxn modelId="{77223473-A1FB-4790-B623-F347EA71A413}" type="presOf" srcId="{A10A64F5-3941-4EAD-AE04-12AB85E816D8}" destId="{875213E9-7CC7-4D49-851E-8733B48CF8CD}" srcOrd="0" destOrd="0" presId="urn:microsoft.com/office/officeart/2005/8/layout/default#1"/>
    <dgm:cxn modelId="{1C763123-5582-44A3-BFC2-F979F3A514ED}" type="presOf" srcId="{71862AD4-3C8A-4405-B9D5-3FBD344EED92}" destId="{34DB6D87-39A3-4376-B1AD-2EA1C384F90B}" srcOrd="0" destOrd="0" presId="urn:microsoft.com/office/officeart/2005/8/layout/default#1"/>
    <dgm:cxn modelId="{C5E7F802-FA6C-4566-9CD9-E8CEB9013059}" srcId="{A9580668-0BE3-4E4B-B107-9A979EB4ADD4}" destId="{760B2021-EA55-4BC9-9EC6-9F5B7C6BD752}" srcOrd="3" destOrd="0" parTransId="{20644006-8638-418C-AA4E-98D779202195}" sibTransId="{0E8BC6BF-4F98-40D7-A396-E9F21A8EDEFD}"/>
    <dgm:cxn modelId="{FC890DDC-4ACE-4FFB-B7DC-BDB3A5561949}" type="presOf" srcId="{1A82D38B-ACFB-489A-9A16-55402C3878AD}" destId="{FB6A11EE-02CE-4F4E-B39A-223ADB8CFFEA}" srcOrd="0" destOrd="0" presId="urn:microsoft.com/office/officeart/2005/8/layout/default#1"/>
    <dgm:cxn modelId="{E5BD7ADB-F280-41D3-BF14-B3F3FDFBEF1C}" type="presOf" srcId="{9342D2FC-6674-45DA-9303-A443713DCC4C}" destId="{632666BB-7E35-41D3-BECC-5608CDF0B00A}" srcOrd="0" destOrd="0" presId="urn:microsoft.com/office/officeart/2005/8/layout/default#1"/>
    <dgm:cxn modelId="{6AC7571D-B81B-4456-B513-0A3B089075F7}" srcId="{A9580668-0BE3-4E4B-B107-9A979EB4ADD4}" destId="{1A82D38B-ACFB-489A-9A16-55402C3878AD}" srcOrd="0" destOrd="0" parTransId="{6B23E93A-1C11-4828-B024-6CBEFE2D5248}" sibTransId="{622B45E0-F3E7-4366-ABA7-52FE005E21A4}"/>
    <dgm:cxn modelId="{9F5806DD-8CA0-4CEF-8793-4630DC13E0BB}" srcId="{A9580668-0BE3-4E4B-B107-9A979EB4ADD4}" destId="{71862AD4-3C8A-4405-B9D5-3FBD344EED92}" srcOrd="2" destOrd="0" parTransId="{4A9BAE91-0C79-42AE-A762-0E502FD0A612}" sibTransId="{B042A2A5-008A-4696-B3CC-D0072051A2EA}"/>
    <dgm:cxn modelId="{349D7428-D11A-47FD-A4D2-29224812027B}" srcId="{A9580668-0BE3-4E4B-B107-9A979EB4ADD4}" destId="{4A2D3DCA-112D-42EE-AEA2-AD660BCA1425}" srcOrd="1" destOrd="0" parTransId="{90F830F5-8540-49F6-A56E-5C6E86B32C26}" sibTransId="{A16666B7-6EAC-46B5-8A4C-F0A5CF6D0FF7}"/>
    <dgm:cxn modelId="{D0E42688-4BEF-45F8-8718-7260F4142E93}" type="presOf" srcId="{4A2D3DCA-112D-42EE-AEA2-AD660BCA1425}" destId="{4C7599F0-EEBE-45B4-AEC4-3309749B35CA}" srcOrd="0" destOrd="0" presId="urn:microsoft.com/office/officeart/2005/8/layout/default#1"/>
    <dgm:cxn modelId="{3F299941-D660-4A32-8B6A-697B3D3B0275}" type="presParOf" srcId="{79AFED67-379E-4934-8258-A4F5DD4CD4C2}" destId="{FB6A11EE-02CE-4F4E-B39A-223ADB8CFFEA}" srcOrd="0" destOrd="0" presId="urn:microsoft.com/office/officeart/2005/8/layout/default#1"/>
    <dgm:cxn modelId="{CD860976-86E9-4DF9-9ED1-5D7903F96231}" type="presParOf" srcId="{79AFED67-379E-4934-8258-A4F5DD4CD4C2}" destId="{BF20FFCC-8EE8-4629-A468-83EC7AB76729}" srcOrd="1" destOrd="0" presId="urn:microsoft.com/office/officeart/2005/8/layout/default#1"/>
    <dgm:cxn modelId="{1E7C8A00-1E3B-4D87-BB40-A7511A38ABF5}" type="presParOf" srcId="{79AFED67-379E-4934-8258-A4F5DD4CD4C2}" destId="{4C7599F0-EEBE-45B4-AEC4-3309749B35CA}" srcOrd="2" destOrd="0" presId="urn:microsoft.com/office/officeart/2005/8/layout/default#1"/>
    <dgm:cxn modelId="{F2D847DA-249D-47C4-AB13-A6495A31BF87}" type="presParOf" srcId="{79AFED67-379E-4934-8258-A4F5DD4CD4C2}" destId="{DD8BEEA9-F00C-4775-A3C2-23BEAFCD8F1D}" srcOrd="3" destOrd="0" presId="urn:microsoft.com/office/officeart/2005/8/layout/default#1"/>
    <dgm:cxn modelId="{D727B342-9DA2-4098-AC80-76FB713A73CC}" type="presParOf" srcId="{79AFED67-379E-4934-8258-A4F5DD4CD4C2}" destId="{34DB6D87-39A3-4376-B1AD-2EA1C384F90B}" srcOrd="4" destOrd="0" presId="urn:microsoft.com/office/officeart/2005/8/layout/default#1"/>
    <dgm:cxn modelId="{CB585CBA-D967-4EFE-B67B-5D088A4C9313}" type="presParOf" srcId="{79AFED67-379E-4934-8258-A4F5DD4CD4C2}" destId="{4FAA834A-ACDB-4215-94A7-AAEF1426EDD1}" srcOrd="5" destOrd="0" presId="urn:microsoft.com/office/officeart/2005/8/layout/default#1"/>
    <dgm:cxn modelId="{FF275630-2208-49E4-8A59-7BBBB303A90C}" type="presParOf" srcId="{79AFED67-379E-4934-8258-A4F5DD4CD4C2}" destId="{B4F5BCED-DDC9-44B8-BC0C-20D2E1F8A1FD}" srcOrd="6" destOrd="0" presId="urn:microsoft.com/office/officeart/2005/8/layout/default#1"/>
    <dgm:cxn modelId="{B4677DFE-C430-45BB-A2AA-058F05AEBA6C}" type="presParOf" srcId="{79AFED67-379E-4934-8258-A4F5DD4CD4C2}" destId="{9C6182F7-EAA7-4C50-A1CB-BF758DE614F9}" srcOrd="7" destOrd="0" presId="urn:microsoft.com/office/officeart/2005/8/layout/default#1"/>
    <dgm:cxn modelId="{306FA0AC-49B7-4FAA-8D52-1B943920E80A}" type="presParOf" srcId="{79AFED67-379E-4934-8258-A4F5DD4CD4C2}" destId="{6DECD87E-F344-45E8-BDB4-501882173EA0}" srcOrd="8" destOrd="0" presId="urn:microsoft.com/office/officeart/2005/8/layout/default#1"/>
    <dgm:cxn modelId="{6B1D55ED-53D1-4476-8FD9-6E024A8D8F03}" type="presParOf" srcId="{79AFED67-379E-4934-8258-A4F5DD4CD4C2}" destId="{DB5835D6-2443-42E9-BE03-27A4E4E5F8B0}" srcOrd="9" destOrd="0" presId="urn:microsoft.com/office/officeart/2005/8/layout/default#1"/>
    <dgm:cxn modelId="{3A015DCD-CBFD-4F63-9E7F-856FDCEE0BA6}" type="presParOf" srcId="{79AFED67-379E-4934-8258-A4F5DD4CD4C2}" destId="{632666BB-7E35-41D3-BECC-5608CDF0B00A}" srcOrd="10" destOrd="0" presId="urn:microsoft.com/office/officeart/2005/8/layout/default#1"/>
    <dgm:cxn modelId="{251EFF1E-5BE4-4D0D-86B4-1387BCCF58A7}" type="presParOf" srcId="{79AFED67-379E-4934-8258-A4F5DD4CD4C2}" destId="{72840E97-A230-4D77-BC46-5EAB83B1DF73}" srcOrd="11" destOrd="0" presId="urn:microsoft.com/office/officeart/2005/8/layout/default#1"/>
    <dgm:cxn modelId="{AE3B2D35-A7DB-4CF1-88AC-49DE84E4FF57}" type="presParOf" srcId="{79AFED67-379E-4934-8258-A4F5DD4CD4C2}" destId="{875213E9-7CC7-4D49-851E-8733B48CF8CD}" srcOrd="1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0EC02A-E155-4198-881F-728C1ACAF40B}"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GB"/>
        </a:p>
      </dgm:t>
    </dgm:pt>
    <dgm:pt modelId="{B854A457-1270-439C-A37C-95CDDD742789}">
      <dgm:prSet custT="1"/>
      <dgm:spPr/>
      <dgm:t>
        <a:bodyPr/>
        <a:lstStyle/>
        <a:p>
          <a:r>
            <a:rPr lang="en-GB" sz="1600" b="1" dirty="0" smtClean="0"/>
            <a:t>Activities which involve well developed sequencing ability or speed of processing are difficult</a:t>
          </a:r>
        </a:p>
      </dgm:t>
    </dgm:pt>
    <dgm:pt modelId="{25B7A30C-9A22-4928-B457-10C0BECD7968}" type="parTrans" cxnId="{A11FB17A-66BA-4897-B99E-84F5F03CEC71}">
      <dgm:prSet/>
      <dgm:spPr/>
      <dgm:t>
        <a:bodyPr/>
        <a:lstStyle/>
        <a:p>
          <a:endParaRPr lang="en-GB"/>
        </a:p>
      </dgm:t>
    </dgm:pt>
    <dgm:pt modelId="{9026BB0B-FE76-4C11-831D-3003C8D3D541}" type="sibTrans" cxnId="{A11FB17A-66BA-4897-B99E-84F5F03CEC71}">
      <dgm:prSet/>
      <dgm:spPr/>
      <dgm:t>
        <a:bodyPr/>
        <a:lstStyle/>
        <a:p>
          <a:endParaRPr lang="en-GB"/>
        </a:p>
      </dgm:t>
    </dgm:pt>
    <dgm:pt modelId="{B66CD736-7758-49D9-9431-96F0136E5173}">
      <dgm:prSet custT="1"/>
      <dgm:spPr/>
      <dgm:t>
        <a:bodyPr/>
        <a:lstStyle/>
        <a:p>
          <a:r>
            <a:rPr lang="en-GB" sz="1800" b="1" dirty="0" smtClean="0">
              <a:solidFill>
                <a:schemeClr val="tx1"/>
              </a:solidFill>
            </a:rPr>
            <a:t>Problems with awareness of time, pupils need constant reminders</a:t>
          </a:r>
          <a:endParaRPr lang="en-GB" sz="1800" dirty="0">
            <a:solidFill>
              <a:schemeClr val="tx1"/>
            </a:solidFill>
          </a:endParaRPr>
        </a:p>
      </dgm:t>
    </dgm:pt>
    <dgm:pt modelId="{B2AA5044-97CE-4490-A552-B9969C172D40}" type="parTrans" cxnId="{4A972F81-50F9-4FAD-9083-18D5DBC015C5}">
      <dgm:prSet/>
      <dgm:spPr/>
      <dgm:t>
        <a:bodyPr/>
        <a:lstStyle/>
        <a:p>
          <a:endParaRPr lang="en-GB"/>
        </a:p>
      </dgm:t>
    </dgm:pt>
    <dgm:pt modelId="{D70460F1-87BC-49A3-BD2D-A1F8294ACB03}" type="sibTrans" cxnId="{4A972F81-50F9-4FAD-9083-18D5DBC015C5}">
      <dgm:prSet/>
      <dgm:spPr/>
      <dgm:t>
        <a:bodyPr/>
        <a:lstStyle/>
        <a:p>
          <a:endParaRPr lang="en-GB"/>
        </a:p>
      </dgm:t>
    </dgm:pt>
    <dgm:pt modelId="{87959154-CB2E-4374-90DC-A984C7C46382}">
      <dgm:prSet/>
      <dgm:spPr/>
      <dgm:t>
        <a:bodyPr/>
        <a:lstStyle/>
        <a:p>
          <a:r>
            <a:rPr lang="en-GB" b="1" dirty="0" smtClean="0"/>
            <a:t>Often have poor exercise tolerance, tire easily and may require longer periods of rest and sleep</a:t>
          </a:r>
        </a:p>
      </dgm:t>
    </dgm:pt>
    <dgm:pt modelId="{D0658124-3C39-498F-8B83-5E00F609E80C}" type="parTrans" cxnId="{C2E540D1-37E5-4D3F-AFB7-B51B0255C9F0}">
      <dgm:prSet/>
      <dgm:spPr/>
      <dgm:t>
        <a:bodyPr/>
        <a:lstStyle/>
        <a:p>
          <a:endParaRPr lang="en-GB"/>
        </a:p>
      </dgm:t>
    </dgm:pt>
    <dgm:pt modelId="{AE6B3BEC-E883-433C-8213-94F0FE2623AE}" type="sibTrans" cxnId="{C2E540D1-37E5-4D3F-AFB7-B51B0255C9F0}">
      <dgm:prSet/>
      <dgm:spPr/>
      <dgm:t>
        <a:bodyPr/>
        <a:lstStyle/>
        <a:p>
          <a:endParaRPr lang="en-GB"/>
        </a:p>
      </dgm:t>
    </dgm:pt>
    <dgm:pt modelId="{B0E266C2-AA1E-4F3A-8F7B-27BAF63652E9}">
      <dgm:prSet custT="1"/>
      <dgm:spPr/>
      <dgm:t>
        <a:bodyPr/>
        <a:lstStyle/>
        <a:p>
          <a:r>
            <a:rPr lang="en-GB" sz="1800" b="1" dirty="0" smtClean="0">
              <a:solidFill>
                <a:srgbClr val="C00000"/>
              </a:solidFill>
            </a:rPr>
            <a:t>Some children may have phobias, obsessive or immature behaviour</a:t>
          </a:r>
        </a:p>
      </dgm:t>
    </dgm:pt>
    <dgm:pt modelId="{66C8B3D6-0330-4312-9DF1-882B7CB2C10F}" type="parTrans" cxnId="{C75826E7-5353-43E5-B019-22D55D28C580}">
      <dgm:prSet/>
      <dgm:spPr/>
      <dgm:t>
        <a:bodyPr/>
        <a:lstStyle/>
        <a:p>
          <a:endParaRPr lang="en-GB"/>
        </a:p>
      </dgm:t>
    </dgm:pt>
    <dgm:pt modelId="{D8C4B8B8-70C6-4AA8-88C7-7B1B84AA75C3}" type="sibTrans" cxnId="{C75826E7-5353-43E5-B019-22D55D28C580}">
      <dgm:prSet/>
      <dgm:spPr/>
      <dgm:t>
        <a:bodyPr/>
        <a:lstStyle/>
        <a:p>
          <a:endParaRPr lang="en-GB"/>
        </a:p>
      </dgm:t>
    </dgm:pt>
    <dgm:pt modelId="{C1E0977F-59D0-4EB7-AD6D-917DB2392A7B}">
      <dgm:prSet custT="1"/>
      <dgm:spPr/>
      <dgm:t>
        <a:bodyPr/>
        <a:lstStyle/>
        <a:p>
          <a:r>
            <a:rPr lang="en-GB" sz="1800" b="1" dirty="0" smtClean="0">
              <a:solidFill>
                <a:schemeClr val="tx1"/>
              </a:solidFill>
            </a:rPr>
            <a:t>Sensitive to external stimulation e.g. different levels of light, sound and heat intensity</a:t>
          </a:r>
        </a:p>
      </dgm:t>
    </dgm:pt>
    <dgm:pt modelId="{23AEF68D-C610-4689-B81F-C7FD9254FB1C}" type="parTrans" cxnId="{E64E8330-7FEF-48A3-B32F-2FEDC738F866}">
      <dgm:prSet/>
      <dgm:spPr/>
      <dgm:t>
        <a:bodyPr/>
        <a:lstStyle/>
        <a:p>
          <a:endParaRPr lang="en-GB"/>
        </a:p>
      </dgm:t>
    </dgm:pt>
    <dgm:pt modelId="{FC703B7D-B1B7-433C-8153-C8B76CB476B4}" type="sibTrans" cxnId="{E64E8330-7FEF-48A3-B32F-2FEDC738F866}">
      <dgm:prSet/>
      <dgm:spPr/>
      <dgm:t>
        <a:bodyPr/>
        <a:lstStyle/>
        <a:p>
          <a:endParaRPr lang="en-GB"/>
        </a:p>
      </dgm:t>
    </dgm:pt>
    <dgm:pt modelId="{645A07A4-2C94-4949-A090-E6758C692EA1}">
      <dgm:prSet/>
      <dgm:spPr/>
      <dgm:t>
        <a:bodyPr/>
        <a:lstStyle/>
        <a:p>
          <a:r>
            <a:rPr lang="en-GB" b="1" dirty="0" smtClean="0">
              <a:solidFill>
                <a:schemeClr val="bg2">
                  <a:lumMod val="10000"/>
                </a:schemeClr>
              </a:solidFill>
            </a:rPr>
            <a:t>Extremes of emotions, highly excitable at times and evidence of significant mood swings</a:t>
          </a:r>
        </a:p>
      </dgm:t>
    </dgm:pt>
    <dgm:pt modelId="{230BF596-170A-45D3-A9F3-F389E7814F85}" type="parTrans" cxnId="{B8CBCDAC-A708-425C-8181-AC8A5DCDDC6B}">
      <dgm:prSet/>
      <dgm:spPr/>
      <dgm:t>
        <a:bodyPr/>
        <a:lstStyle/>
        <a:p>
          <a:endParaRPr lang="en-GB"/>
        </a:p>
      </dgm:t>
    </dgm:pt>
    <dgm:pt modelId="{EA8C141A-D9B4-4D46-BB4D-4AD2ECB943F9}" type="sibTrans" cxnId="{B8CBCDAC-A708-425C-8181-AC8A5DCDDC6B}">
      <dgm:prSet/>
      <dgm:spPr/>
      <dgm:t>
        <a:bodyPr/>
        <a:lstStyle/>
        <a:p>
          <a:endParaRPr lang="en-GB"/>
        </a:p>
      </dgm:t>
    </dgm:pt>
    <dgm:pt modelId="{BEBC308C-C2B8-4078-A83F-2909EE1A5D8D}">
      <dgm:prSet custT="1"/>
      <dgm:spPr/>
      <dgm:t>
        <a:bodyPr/>
        <a:lstStyle/>
        <a:p>
          <a:r>
            <a:rPr lang="en-GB" sz="1800" b="1" dirty="0" smtClean="0">
              <a:solidFill>
                <a:schemeClr val="tx2"/>
              </a:solidFill>
            </a:rPr>
            <a:t>Lack of awareness of potential danger, particularly relevant to practical and science </a:t>
          </a:r>
        </a:p>
      </dgm:t>
    </dgm:pt>
    <dgm:pt modelId="{07064465-55B7-43E0-8AA5-CF127B99FBFA}" type="parTrans" cxnId="{4CC9F093-EC74-4A4C-8EF9-339DF04A1537}">
      <dgm:prSet/>
      <dgm:spPr/>
      <dgm:t>
        <a:bodyPr/>
        <a:lstStyle/>
        <a:p>
          <a:endParaRPr lang="en-GB"/>
        </a:p>
      </dgm:t>
    </dgm:pt>
    <dgm:pt modelId="{1AF830C3-DF39-4ABA-BEA0-8B7E5B3F57D0}" type="sibTrans" cxnId="{4CC9F093-EC74-4A4C-8EF9-339DF04A1537}">
      <dgm:prSet/>
      <dgm:spPr/>
      <dgm:t>
        <a:bodyPr/>
        <a:lstStyle/>
        <a:p>
          <a:endParaRPr lang="en-GB"/>
        </a:p>
      </dgm:t>
    </dgm:pt>
    <dgm:pt modelId="{3E291D77-BE7A-4178-A57D-C158BC6C2465}">
      <dgm:prSet custT="1"/>
      <dgm:spPr/>
      <dgm:t>
        <a:bodyPr/>
        <a:lstStyle/>
        <a:p>
          <a:r>
            <a:rPr lang="en-GB" sz="1800" b="1" dirty="0" smtClean="0">
              <a:solidFill>
                <a:srgbClr val="FF0000"/>
              </a:solidFill>
            </a:rPr>
            <a:t>Often loners and have limited social development</a:t>
          </a:r>
          <a:endParaRPr lang="en-GB" sz="1800" b="1" dirty="0">
            <a:solidFill>
              <a:srgbClr val="FF0000"/>
            </a:solidFill>
          </a:endParaRPr>
        </a:p>
      </dgm:t>
    </dgm:pt>
    <dgm:pt modelId="{381452DC-2401-4570-B89E-AC64FB8254B7}" type="parTrans" cxnId="{9EB49D33-09C6-4C1B-BB43-20709B67A7D9}">
      <dgm:prSet/>
      <dgm:spPr/>
      <dgm:t>
        <a:bodyPr/>
        <a:lstStyle/>
        <a:p>
          <a:endParaRPr lang="en-GB"/>
        </a:p>
      </dgm:t>
    </dgm:pt>
    <dgm:pt modelId="{38E604B6-75E1-41D5-AFDB-444312256A9D}" type="sibTrans" cxnId="{9EB49D33-09C6-4C1B-BB43-20709B67A7D9}">
      <dgm:prSet/>
      <dgm:spPr/>
      <dgm:t>
        <a:bodyPr/>
        <a:lstStyle/>
        <a:p>
          <a:endParaRPr lang="en-GB"/>
        </a:p>
      </dgm:t>
    </dgm:pt>
    <dgm:pt modelId="{2002C4E9-FE94-4514-8FF0-32A646AD82AC}" type="pres">
      <dgm:prSet presAssocID="{A50EC02A-E155-4198-881F-728C1ACAF40B}" presName="diagram" presStyleCnt="0">
        <dgm:presLayoutVars>
          <dgm:dir/>
          <dgm:resizeHandles val="exact"/>
        </dgm:presLayoutVars>
      </dgm:prSet>
      <dgm:spPr/>
      <dgm:t>
        <a:bodyPr/>
        <a:lstStyle/>
        <a:p>
          <a:endParaRPr lang="en-GB"/>
        </a:p>
      </dgm:t>
    </dgm:pt>
    <dgm:pt modelId="{2C57ADEB-1963-44CB-93D5-46F2C3DEC9D8}" type="pres">
      <dgm:prSet presAssocID="{B0E266C2-AA1E-4F3A-8F7B-27BAF63652E9}" presName="node" presStyleLbl="node1" presStyleIdx="0" presStyleCnt="8">
        <dgm:presLayoutVars>
          <dgm:bulletEnabled val="1"/>
        </dgm:presLayoutVars>
      </dgm:prSet>
      <dgm:spPr/>
      <dgm:t>
        <a:bodyPr/>
        <a:lstStyle/>
        <a:p>
          <a:endParaRPr lang="en-GB"/>
        </a:p>
      </dgm:t>
    </dgm:pt>
    <dgm:pt modelId="{DE1027CA-A4C7-4767-BB15-CEBE6902EB57}" type="pres">
      <dgm:prSet presAssocID="{D8C4B8B8-70C6-4AA8-88C7-7B1B84AA75C3}" presName="sibTrans" presStyleCnt="0"/>
      <dgm:spPr/>
    </dgm:pt>
    <dgm:pt modelId="{E1E0E941-7427-4A52-ACBA-435BA928418B}" type="pres">
      <dgm:prSet presAssocID="{B66CD736-7758-49D9-9431-96F0136E5173}" presName="node" presStyleLbl="node1" presStyleIdx="1" presStyleCnt="8">
        <dgm:presLayoutVars>
          <dgm:bulletEnabled val="1"/>
        </dgm:presLayoutVars>
      </dgm:prSet>
      <dgm:spPr/>
      <dgm:t>
        <a:bodyPr/>
        <a:lstStyle/>
        <a:p>
          <a:endParaRPr lang="en-GB"/>
        </a:p>
      </dgm:t>
    </dgm:pt>
    <dgm:pt modelId="{963075D8-3880-4195-93E4-60821C145172}" type="pres">
      <dgm:prSet presAssocID="{D70460F1-87BC-49A3-BD2D-A1F8294ACB03}" presName="sibTrans" presStyleCnt="0"/>
      <dgm:spPr/>
    </dgm:pt>
    <dgm:pt modelId="{77EA2163-43F9-41F6-ADA4-42BE974CDD2B}" type="pres">
      <dgm:prSet presAssocID="{B854A457-1270-439C-A37C-95CDDD742789}" presName="node" presStyleLbl="node1" presStyleIdx="2" presStyleCnt="8">
        <dgm:presLayoutVars>
          <dgm:bulletEnabled val="1"/>
        </dgm:presLayoutVars>
      </dgm:prSet>
      <dgm:spPr/>
      <dgm:t>
        <a:bodyPr/>
        <a:lstStyle/>
        <a:p>
          <a:endParaRPr lang="en-GB"/>
        </a:p>
      </dgm:t>
    </dgm:pt>
    <dgm:pt modelId="{3473A067-9EB9-49A6-A743-C4B772EA8D5B}" type="pres">
      <dgm:prSet presAssocID="{9026BB0B-FE76-4C11-831D-3003C8D3D541}" presName="sibTrans" presStyleCnt="0"/>
      <dgm:spPr/>
    </dgm:pt>
    <dgm:pt modelId="{E70CCA40-0237-41AF-B447-BCE52FB903AF}" type="pres">
      <dgm:prSet presAssocID="{3E291D77-BE7A-4178-A57D-C158BC6C2465}" presName="node" presStyleLbl="node1" presStyleIdx="3" presStyleCnt="8">
        <dgm:presLayoutVars>
          <dgm:bulletEnabled val="1"/>
        </dgm:presLayoutVars>
      </dgm:prSet>
      <dgm:spPr/>
      <dgm:t>
        <a:bodyPr/>
        <a:lstStyle/>
        <a:p>
          <a:endParaRPr lang="en-GB"/>
        </a:p>
      </dgm:t>
    </dgm:pt>
    <dgm:pt modelId="{90AA2E47-241D-4E3E-9C83-73C1CA1852F6}" type="pres">
      <dgm:prSet presAssocID="{38E604B6-75E1-41D5-AFDB-444312256A9D}" presName="sibTrans" presStyleCnt="0"/>
      <dgm:spPr/>
    </dgm:pt>
    <dgm:pt modelId="{EA2A7918-062D-4C44-9E9F-B05DBDE97306}" type="pres">
      <dgm:prSet presAssocID="{BEBC308C-C2B8-4078-A83F-2909EE1A5D8D}" presName="node" presStyleLbl="node1" presStyleIdx="4" presStyleCnt="8" custScaleY="143978">
        <dgm:presLayoutVars>
          <dgm:bulletEnabled val="1"/>
        </dgm:presLayoutVars>
      </dgm:prSet>
      <dgm:spPr/>
      <dgm:t>
        <a:bodyPr/>
        <a:lstStyle/>
        <a:p>
          <a:endParaRPr lang="en-GB"/>
        </a:p>
      </dgm:t>
    </dgm:pt>
    <dgm:pt modelId="{29CB4EBE-202F-4BE7-872E-5013333E9886}" type="pres">
      <dgm:prSet presAssocID="{1AF830C3-DF39-4ABA-BEA0-8B7E5B3F57D0}" presName="sibTrans" presStyleCnt="0"/>
      <dgm:spPr/>
    </dgm:pt>
    <dgm:pt modelId="{52C8CAAE-2778-48E3-8BA1-A022955C7A3A}" type="pres">
      <dgm:prSet presAssocID="{C1E0977F-59D0-4EB7-AD6D-917DB2392A7B}" presName="node" presStyleLbl="node1" presStyleIdx="5" presStyleCnt="8" custScaleY="161352">
        <dgm:presLayoutVars>
          <dgm:bulletEnabled val="1"/>
        </dgm:presLayoutVars>
      </dgm:prSet>
      <dgm:spPr/>
      <dgm:t>
        <a:bodyPr/>
        <a:lstStyle/>
        <a:p>
          <a:endParaRPr lang="en-GB"/>
        </a:p>
      </dgm:t>
    </dgm:pt>
    <dgm:pt modelId="{231B9AA4-53F2-4991-B7D3-0392040741FC}" type="pres">
      <dgm:prSet presAssocID="{FC703B7D-B1B7-433C-8153-C8B76CB476B4}" presName="sibTrans" presStyleCnt="0"/>
      <dgm:spPr/>
    </dgm:pt>
    <dgm:pt modelId="{7EC99A44-6D0B-4186-97C0-E0FE478D84F7}" type="pres">
      <dgm:prSet presAssocID="{87959154-CB2E-4374-90DC-A984C7C46382}" presName="node" presStyleLbl="node1" presStyleIdx="6" presStyleCnt="8">
        <dgm:presLayoutVars>
          <dgm:bulletEnabled val="1"/>
        </dgm:presLayoutVars>
      </dgm:prSet>
      <dgm:spPr/>
      <dgm:t>
        <a:bodyPr/>
        <a:lstStyle/>
        <a:p>
          <a:endParaRPr lang="en-GB"/>
        </a:p>
      </dgm:t>
    </dgm:pt>
    <dgm:pt modelId="{D91DA16F-3A20-4676-A0C6-64FE6E8BDD72}" type="pres">
      <dgm:prSet presAssocID="{AE6B3BEC-E883-433C-8213-94F0FE2623AE}" presName="sibTrans" presStyleCnt="0"/>
      <dgm:spPr/>
    </dgm:pt>
    <dgm:pt modelId="{1E37302F-4BEF-4994-A364-712D8FBF1306}" type="pres">
      <dgm:prSet presAssocID="{645A07A4-2C94-4949-A090-E6758C692EA1}" presName="node" presStyleLbl="node1" presStyleIdx="7" presStyleCnt="8">
        <dgm:presLayoutVars>
          <dgm:bulletEnabled val="1"/>
        </dgm:presLayoutVars>
      </dgm:prSet>
      <dgm:spPr/>
      <dgm:t>
        <a:bodyPr/>
        <a:lstStyle/>
        <a:p>
          <a:endParaRPr lang="en-GB"/>
        </a:p>
      </dgm:t>
    </dgm:pt>
  </dgm:ptLst>
  <dgm:cxnLst>
    <dgm:cxn modelId="{21D41EFB-6A0C-4EE5-B10A-E7EA0EF8B443}" type="presOf" srcId="{BEBC308C-C2B8-4078-A83F-2909EE1A5D8D}" destId="{EA2A7918-062D-4C44-9E9F-B05DBDE97306}" srcOrd="0" destOrd="0" presId="urn:microsoft.com/office/officeart/2005/8/layout/default#2"/>
    <dgm:cxn modelId="{C2E540D1-37E5-4D3F-AFB7-B51B0255C9F0}" srcId="{A50EC02A-E155-4198-881F-728C1ACAF40B}" destId="{87959154-CB2E-4374-90DC-A984C7C46382}" srcOrd="6" destOrd="0" parTransId="{D0658124-3C39-498F-8B83-5E00F609E80C}" sibTransId="{AE6B3BEC-E883-433C-8213-94F0FE2623AE}"/>
    <dgm:cxn modelId="{4A972F81-50F9-4FAD-9083-18D5DBC015C5}" srcId="{A50EC02A-E155-4198-881F-728C1ACAF40B}" destId="{B66CD736-7758-49D9-9431-96F0136E5173}" srcOrd="1" destOrd="0" parTransId="{B2AA5044-97CE-4490-A552-B9969C172D40}" sibTransId="{D70460F1-87BC-49A3-BD2D-A1F8294ACB03}"/>
    <dgm:cxn modelId="{B8CBCDAC-A708-425C-8181-AC8A5DCDDC6B}" srcId="{A50EC02A-E155-4198-881F-728C1ACAF40B}" destId="{645A07A4-2C94-4949-A090-E6758C692EA1}" srcOrd="7" destOrd="0" parTransId="{230BF596-170A-45D3-A9F3-F389E7814F85}" sibTransId="{EA8C141A-D9B4-4D46-BB4D-4AD2ECB943F9}"/>
    <dgm:cxn modelId="{9EB49D33-09C6-4C1B-BB43-20709B67A7D9}" srcId="{A50EC02A-E155-4198-881F-728C1ACAF40B}" destId="{3E291D77-BE7A-4178-A57D-C158BC6C2465}" srcOrd="3" destOrd="0" parTransId="{381452DC-2401-4570-B89E-AC64FB8254B7}" sibTransId="{38E604B6-75E1-41D5-AFDB-444312256A9D}"/>
    <dgm:cxn modelId="{2316681C-AD68-4860-BFE9-8DE542C5E774}" type="presOf" srcId="{3E291D77-BE7A-4178-A57D-C158BC6C2465}" destId="{E70CCA40-0237-41AF-B447-BCE52FB903AF}" srcOrd="0" destOrd="0" presId="urn:microsoft.com/office/officeart/2005/8/layout/default#2"/>
    <dgm:cxn modelId="{406DB674-BECE-4573-8E0A-7F4ECFBC533E}" type="presOf" srcId="{A50EC02A-E155-4198-881F-728C1ACAF40B}" destId="{2002C4E9-FE94-4514-8FF0-32A646AD82AC}" srcOrd="0" destOrd="0" presId="urn:microsoft.com/office/officeart/2005/8/layout/default#2"/>
    <dgm:cxn modelId="{E64E8330-7FEF-48A3-B32F-2FEDC738F866}" srcId="{A50EC02A-E155-4198-881F-728C1ACAF40B}" destId="{C1E0977F-59D0-4EB7-AD6D-917DB2392A7B}" srcOrd="5" destOrd="0" parTransId="{23AEF68D-C610-4689-B81F-C7FD9254FB1C}" sibTransId="{FC703B7D-B1B7-433C-8153-C8B76CB476B4}"/>
    <dgm:cxn modelId="{A11FB17A-66BA-4897-B99E-84F5F03CEC71}" srcId="{A50EC02A-E155-4198-881F-728C1ACAF40B}" destId="{B854A457-1270-439C-A37C-95CDDD742789}" srcOrd="2" destOrd="0" parTransId="{25B7A30C-9A22-4928-B457-10C0BECD7968}" sibTransId="{9026BB0B-FE76-4C11-831D-3003C8D3D541}"/>
    <dgm:cxn modelId="{885840C7-A570-4622-B4B5-5029147AA3CF}" type="presOf" srcId="{645A07A4-2C94-4949-A090-E6758C692EA1}" destId="{1E37302F-4BEF-4994-A364-712D8FBF1306}" srcOrd="0" destOrd="0" presId="urn:microsoft.com/office/officeart/2005/8/layout/default#2"/>
    <dgm:cxn modelId="{88E124C6-6B38-4CD5-954E-92358B8949B1}" type="presOf" srcId="{87959154-CB2E-4374-90DC-A984C7C46382}" destId="{7EC99A44-6D0B-4186-97C0-E0FE478D84F7}" srcOrd="0" destOrd="0" presId="urn:microsoft.com/office/officeart/2005/8/layout/default#2"/>
    <dgm:cxn modelId="{32EF1F09-3E53-4F56-9101-ED5F49A86C4F}" type="presOf" srcId="{B0E266C2-AA1E-4F3A-8F7B-27BAF63652E9}" destId="{2C57ADEB-1963-44CB-93D5-46F2C3DEC9D8}" srcOrd="0" destOrd="0" presId="urn:microsoft.com/office/officeart/2005/8/layout/default#2"/>
    <dgm:cxn modelId="{C75826E7-5353-43E5-B019-22D55D28C580}" srcId="{A50EC02A-E155-4198-881F-728C1ACAF40B}" destId="{B0E266C2-AA1E-4F3A-8F7B-27BAF63652E9}" srcOrd="0" destOrd="0" parTransId="{66C8B3D6-0330-4312-9DF1-882B7CB2C10F}" sibTransId="{D8C4B8B8-70C6-4AA8-88C7-7B1B84AA75C3}"/>
    <dgm:cxn modelId="{83EB456B-6433-49EB-86C6-8C7286CAE52E}" type="presOf" srcId="{C1E0977F-59D0-4EB7-AD6D-917DB2392A7B}" destId="{52C8CAAE-2778-48E3-8BA1-A022955C7A3A}" srcOrd="0" destOrd="0" presId="urn:microsoft.com/office/officeart/2005/8/layout/default#2"/>
    <dgm:cxn modelId="{12FBD2C4-811B-4B7E-ADCB-2BA662C86281}" type="presOf" srcId="{B66CD736-7758-49D9-9431-96F0136E5173}" destId="{E1E0E941-7427-4A52-ACBA-435BA928418B}" srcOrd="0" destOrd="0" presId="urn:microsoft.com/office/officeart/2005/8/layout/default#2"/>
    <dgm:cxn modelId="{4CC9F093-EC74-4A4C-8EF9-339DF04A1537}" srcId="{A50EC02A-E155-4198-881F-728C1ACAF40B}" destId="{BEBC308C-C2B8-4078-A83F-2909EE1A5D8D}" srcOrd="4" destOrd="0" parTransId="{07064465-55B7-43E0-8AA5-CF127B99FBFA}" sibTransId="{1AF830C3-DF39-4ABA-BEA0-8B7E5B3F57D0}"/>
    <dgm:cxn modelId="{0BEC3DFB-78A9-4771-B16F-499297C16191}" type="presOf" srcId="{B854A457-1270-439C-A37C-95CDDD742789}" destId="{77EA2163-43F9-41F6-ADA4-42BE974CDD2B}" srcOrd="0" destOrd="0" presId="urn:microsoft.com/office/officeart/2005/8/layout/default#2"/>
    <dgm:cxn modelId="{90CFD95A-C7AD-458E-8EDF-646BBA280ECE}" type="presParOf" srcId="{2002C4E9-FE94-4514-8FF0-32A646AD82AC}" destId="{2C57ADEB-1963-44CB-93D5-46F2C3DEC9D8}" srcOrd="0" destOrd="0" presId="urn:microsoft.com/office/officeart/2005/8/layout/default#2"/>
    <dgm:cxn modelId="{2D37329D-FD32-4271-AE05-F3C1E97C5B05}" type="presParOf" srcId="{2002C4E9-FE94-4514-8FF0-32A646AD82AC}" destId="{DE1027CA-A4C7-4767-BB15-CEBE6902EB57}" srcOrd="1" destOrd="0" presId="urn:microsoft.com/office/officeart/2005/8/layout/default#2"/>
    <dgm:cxn modelId="{28C85452-C98D-4245-A196-E8939B3C7A89}" type="presParOf" srcId="{2002C4E9-FE94-4514-8FF0-32A646AD82AC}" destId="{E1E0E941-7427-4A52-ACBA-435BA928418B}" srcOrd="2" destOrd="0" presId="urn:microsoft.com/office/officeart/2005/8/layout/default#2"/>
    <dgm:cxn modelId="{3113E7D8-A659-4FC9-AC25-0F9D8335E60B}" type="presParOf" srcId="{2002C4E9-FE94-4514-8FF0-32A646AD82AC}" destId="{963075D8-3880-4195-93E4-60821C145172}" srcOrd="3" destOrd="0" presId="urn:microsoft.com/office/officeart/2005/8/layout/default#2"/>
    <dgm:cxn modelId="{70DDB51A-EB4A-46AE-B6FF-96F99480DC25}" type="presParOf" srcId="{2002C4E9-FE94-4514-8FF0-32A646AD82AC}" destId="{77EA2163-43F9-41F6-ADA4-42BE974CDD2B}" srcOrd="4" destOrd="0" presId="urn:microsoft.com/office/officeart/2005/8/layout/default#2"/>
    <dgm:cxn modelId="{177F1B60-20FA-44F5-A324-471B065E4DF1}" type="presParOf" srcId="{2002C4E9-FE94-4514-8FF0-32A646AD82AC}" destId="{3473A067-9EB9-49A6-A743-C4B772EA8D5B}" srcOrd="5" destOrd="0" presId="urn:microsoft.com/office/officeart/2005/8/layout/default#2"/>
    <dgm:cxn modelId="{106661D9-B229-4B28-9018-84A2EE5FE3D9}" type="presParOf" srcId="{2002C4E9-FE94-4514-8FF0-32A646AD82AC}" destId="{E70CCA40-0237-41AF-B447-BCE52FB903AF}" srcOrd="6" destOrd="0" presId="urn:microsoft.com/office/officeart/2005/8/layout/default#2"/>
    <dgm:cxn modelId="{F0FA3815-E000-4A2A-B8E6-FCABCE902BA7}" type="presParOf" srcId="{2002C4E9-FE94-4514-8FF0-32A646AD82AC}" destId="{90AA2E47-241D-4E3E-9C83-73C1CA1852F6}" srcOrd="7" destOrd="0" presId="urn:microsoft.com/office/officeart/2005/8/layout/default#2"/>
    <dgm:cxn modelId="{D34A78E6-A231-491F-BFDC-41D184759265}" type="presParOf" srcId="{2002C4E9-FE94-4514-8FF0-32A646AD82AC}" destId="{EA2A7918-062D-4C44-9E9F-B05DBDE97306}" srcOrd="8" destOrd="0" presId="urn:microsoft.com/office/officeart/2005/8/layout/default#2"/>
    <dgm:cxn modelId="{3F9C2A63-0E0C-452B-9E3D-CC6E1DA0305B}" type="presParOf" srcId="{2002C4E9-FE94-4514-8FF0-32A646AD82AC}" destId="{29CB4EBE-202F-4BE7-872E-5013333E9886}" srcOrd="9" destOrd="0" presId="urn:microsoft.com/office/officeart/2005/8/layout/default#2"/>
    <dgm:cxn modelId="{777C0F34-491B-4F72-9D3C-431E963FBD58}" type="presParOf" srcId="{2002C4E9-FE94-4514-8FF0-32A646AD82AC}" destId="{52C8CAAE-2778-48E3-8BA1-A022955C7A3A}" srcOrd="10" destOrd="0" presId="urn:microsoft.com/office/officeart/2005/8/layout/default#2"/>
    <dgm:cxn modelId="{B01816B9-7732-47DF-A297-34DC624F3F9B}" type="presParOf" srcId="{2002C4E9-FE94-4514-8FF0-32A646AD82AC}" destId="{231B9AA4-53F2-4991-B7D3-0392040741FC}" srcOrd="11" destOrd="0" presId="urn:microsoft.com/office/officeart/2005/8/layout/default#2"/>
    <dgm:cxn modelId="{4BEBD76C-3226-4367-8B2D-6D1231C76967}" type="presParOf" srcId="{2002C4E9-FE94-4514-8FF0-32A646AD82AC}" destId="{7EC99A44-6D0B-4186-97C0-E0FE478D84F7}" srcOrd="12" destOrd="0" presId="urn:microsoft.com/office/officeart/2005/8/layout/default#2"/>
    <dgm:cxn modelId="{D82BB358-B393-4D0D-94C1-446F0F3D36D8}" type="presParOf" srcId="{2002C4E9-FE94-4514-8FF0-32A646AD82AC}" destId="{D91DA16F-3A20-4676-A0C6-64FE6E8BDD72}" srcOrd="13" destOrd="0" presId="urn:microsoft.com/office/officeart/2005/8/layout/default#2"/>
    <dgm:cxn modelId="{8412E296-52BF-4003-95C2-A52257EE4846}" type="presParOf" srcId="{2002C4E9-FE94-4514-8FF0-32A646AD82AC}" destId="{1E37302F-4BEF-4994-A364-712D8FBF1306}" srcOrd="14"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B07A9E-B960-475A-9033-6D471815E101}"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GB"/>
        </a:p>
      </dgm:t>
    </dgm:pt>
    <dgm:pt modelId="{7D32D52D-D194-4FF9-AE83-6EC79D460970}">
      <dgm:prSet phldrT="[Text]" phldr="1"/>
      <dgm:spPr>
        <a:blipFill rotWithShape="0">
          <a:blip xmlns:r="http://schemas.openxmlformats.org/officeDocument/2006/relationships" r:embed="rId1"/>
          <a:stretch>
            <a:fillRect/>
          </a:stretch>
        </a:blipFill>
      </dgm:spPr>
      <dgm:t>
        <a:bodyPr/>
        <a:lstStyle/>
        <a:p>
          <a:endParaRPr lang="en-GB" dirty="0"/>
        </a:p>
      </dgm:t>
    </dgm:pt>
    <dgm:pt modelId="{6E7D2576-D7D1-4436-968D-C7EABC85C55B}" type="parTrans" cxnId="{F5F7015C-D57E-4085-B1E0-2AFAC1F15DDE}">
      <dgm:prSet/>
      <dgm:spPr/>
      <dgm:t>
        <a:bodyPr/>
        <a:lstStyle/>
        <a:p>
          <a:endParaRPr lang="en-GB"/>
        </a:p>
      </dgm:t>
    </dgm:pt>
    <dgm:pt modelId="{7ED8257E-533A-4330-9D6E-D253526DEBED}" type="sibTrans" cxnId="{F5F7015C-D57E-4085-B1E0-2AFAC1F15DDE}">
      <dgm:prSet/>
      <dgm:spPr/>
      <dgm:t>
        <a:bodyPr/>
        <a:lstStyle/>
        <a:p>
          <a:endParaRPr lang="en-GB"/>
        </a:p>
      </dgm:t>
    </dgm:pt>
    <dgm:pt modelId="{E2B2E142-DFEF-4A5C-92C2-92D09523C347}">
      <dgm:prSet custT="1"/>
      <dgm:spPr/>
      <dgm:t>
        <a:bodyPr/>
        <a:lstStyle/>
        <a:p>
          <a:r>
            <a:rPr lang="en-GB" sz="1800" b="1" dirty="0" smtClean="0">
              <a:solidFill>
                <a:schemeClr val="tx1"/>
              </a:solidFill>
            </a:rPr>
            <a:t>Give the child as much encouragement as possible and make sure they are not made to feel a failure</a:t>
          </a:r>
          <a:endParaRPr lang="en-GB" sz="1800" b="1" dirty="0">
            <a:solidFill>
              <a:schemeClr val="tx1"/>
            </a:solidFill>
          </a:endParaRPr>
        </a:p>
      </dgm:t>
    </dgm:pt>
    <dgm:pt modelId="{AF1F72C4-9BBD-481C-A48C-C3F3160B68CF}" type="parTrans" cxnId="{044D5B4A-04B9-49BC-BA09-9E879FC96BC1}">
      <dgm:prSet/>
      <dgm:spPr/>
      <dgm:t>
        <a:bodyPr/>
        <a:lstStyle/>
        <a:p>
          <a:endParaRPr lang="en-GB"/>
        </a:p>
      </dgm:t>
    </dgm:pt>
    <dgm:pt modelId="{B77096D2-0307-40A5-892A-DF3E8B24B751}" type="sibTrans" cxnId="{044D5B4A-04B9-49BC-BA09-9E879FC96BC1}">
      <dgm:prSet/>
      <dgm:spPr/>
      <dgm:t>
        <a:bodyPr/>
        <a:lstStyle/>
        <a:p>
          <a:endParaRPr lang="en-GB"/>
        </a:p>
      </dgm:t>
    </dgm:pt>
    <dgm:pt modelId="{196A1A76-634A-4BA1-A8E7-2EDD3C3BF947}">
      <dgm:prSet custT="1"/>
      <dgm:spPr/>
      <dgm:t>
        <a:bodyPr/>
        <a:lstStyle/>
        <a:p>
          <a:r>
            <a:rPr lang="en-GB" sz="1800" b="1" dirty="0" smtClean="0">
              <a:solidFill>
                <a:schemeClr val="bg2">
                  <a:lumMod val="25000"/>
                </a:schemeClr>
              </a:solidFill>
            </a:rPr>
            <a:t>Be aware of  and acknowledge their difficulties and give strategies to reduce the frustration they experience particularly when required to complete written work</a:t>
          </a:r>
          <a:endParaRPr lang="en-GB" sz="1800" b="1" dirty="0">
            <a:solidFill>
              <a:schemeClr val="bg2">
                <a:lumMod val="25000"/>
              </a:schemeClr>
            </a:solidFill>
          </a:endParaRPr>
        </a:p>
      </dgm:t>
    </dgm:pt>
    <dgm:pt modelId="{7E39CE75-7B5E-4F49-BB62-530687E59ED2}" type="parTrans" cxnId="{1E917E9A-FF5E-47D9-B74B-53A100AFF3C7}">
      <dgm:prSet/>
      <dgm:spPr/>
      <dgm:t>
        <a:bodyPr/>
        <a:lstStyle/>
        <a:p>
          <a:endParaRPr lang="en-GB"/>
        </a:p>
      </dgm:t>
    </dgm:pt>
    <dgm:pt modelId="{EDC74004-C92B-4B1D-A132-87A2C2B4E0CC}" type="sibTrans" cxnId="{1E917E9A-FF5E-47D9-B74B-53A100AFF3C7}">
      <dgm:prSet/>
      <dgm:spPr/>
      <dgm:t>
        <a:bodyPr/>
        <a:lstStyle/>
        <a:p>
          <a:endParaRPr lang="en-GB"/>
        </a:p>
      </dgm:t>
    </dgm:pt>
    <dgm:pt modelId="{2C0969A6-D1E1-4538-878C-40710A6799A8}">
      <dgm:prSet custT="1"/>
      <dgm:spPr/>
      <dgm:t>
        <a:bodyPr/>
        <a:lstStyle/>
        <a:p>
          <a:r>
            <a:rPr lang="en-GB" sz="2000" b="1" dirty="0" smtClean="0">
              <a:solidFill>
                <a:srgbClr val="FF0000"/>
              </a:solidFill>
            </a:rPr>
            <a:t>Break down activities and tasks into smaller components</a:t>
          </a:r>
          <a:endParaRPr lang="en-GB" sz="2000" b="1" dirty="0">
            <a:solidFill>
              <a:srgbClr val="FF0000"/>
            </a:solidFill>
          </a:endParaRPr>
        </a:p>
      </dgm:t>
    </dgm:pt>
    <dgm:pt modelId="{0CFA49F1-6B82-4C7D-9423-5109A299085A}" type="parTrans" cxnId="{5582AD9E-59CF-4DDA-BB4F-F19E5F81FBF6}">
      <dgm:prSet/>
      <dgm:spPr/>
      <dgm:t>
        <a:bodyPr/>
        <a:lstStyle/>
        <a:p>
          <a:endParaRPr lang="en-GB"/>
        </a:p>
      </dgm:t>
    </dgm:pt>
    <dgm:pt modelId="{22684E7B-953F-470B-BA8A-02D5CA993646}" type="sibTrans" cxnId="{5582AD9E-59CF-4DDA-BB4F-F19E5F81FBF6}">
      <dgm:prSet/>
      <dgm:spPr/>
      <dgm:t>
        <a:bodyPr/>
        <a:lstStyle/>
        <a:p>
          <a:endParaRPr lang="en-GB"/>
        </a:p>
      </dgm:t>
    </dgm:pt>
    <dgm:pt modelId="{60BDAE25-C32E-432E-8F7F-52755E809845}">
      <dgm:prSet/>
      <dgm:spPr/>
      <dgm:t>
        <a:bodyPr/>
        <a:lstStyle/>
        <a:p>
          <a:r>
            <a:rPr lang="en-GB" b="1" dirty="0" smtClean="0"/>
            <a:t>Teach the child strategies in order to help them remember and organise themselves (e.g. use of diaries and lists)</a:t>
          </a:r>
          <a:endParaRPr lang="en-GB" b="1" dirty="0"/>
        </a:p>
      </dgm:t>
    </dgm:pt>
    <dgm:pt modelId="{698BE15F-B85E-4088-B924-56B6929F0C2D}" type="parTrans" cxnId="{4E5FF269-B74C-427B-9894-CB2365C93150}">
      <dgm:prSet/>
      <dgm:spPr/>
      <dgm:t>
        <a:bodyPr/>
        <a:lstStyle/>
        <a:p>
          <a:endParaRPr lang="en-GB"/>
        </a:p>
      </dgm:t>
    </dgm:pt>
    <dgm:pt modelId="{CCC62B5C-E8E6-462E-9757-8B62404126FE}" type="sibTrans" cxnId="{4E5FF269-B74C-427B-9894-CB2365C93150}">
      <dgm:prSet/>
      <dgm:spPr/>
      <dgm:t>
        <a:bodyPr/>
        <a:lstStyle/>
        <a:p>
          <a:endParaRPr lang="en-GB"/>
        </a:p>
      </dgm:t>
    </dgm:pt>
    <dgm:pt modelId="{02CE9389-E971-431F-928C-8D426A0A24E0}">
      <dgm:prSet custT="1"/>
      <dgm:spPr/>
      <dgm:t>
        <a:bodyPr/>
        <a:lstStyle/>
        <a:p>
          <a:r>
            <a:rPr lang="en-GB" sz="1800" b="1" dirty="0" smtClean="0">
              <a:solidFill>
                <a:srgbClr val="7030A0"/>
              </a:solidFill>
            </a:rPr>
            <a:t>Assist with short term verbal memory tasks by not giving too many words in dictation and asking the child to repeat instructions to you</a:t>
          </a:r>
          <a:endParaRPr lang="en-GB" sz="1800" b="1" dirty="0">
            <a:solidFill>
              <a:srgbClr val="7030A0"/>
            </a:solidFill>
          </a:endParaRPr>
        </a:p>
      </dgm:t>
    </dgm:pt>
    <dgm:pt modelId="{ECD6F84A-A329-46F1-ADFC-7C16A206CA37}" type="parTrans" cxnId="{45E82D9C-4269-4260-A49B-754533C0CBDE}">
      <dgm:prSet/>
      <dgm:spPr/>
      <dgm:t>
        <a:bodyPr/>
        <a:lstStyle/>
        <a:p>
          <a:endParaRPr lang="en-GB"/>
        </a:p>
      </dgm:t>
    </dgm:pt>
    <dgm:pt modelId="{0094FBFD-B36B-4030-AF9B-4BE0805CA942}" type="sibTrans" cxnId="{45E82D9C-4269-4260-A49B-754533C0CBDE}">
      <dgm:prSet/>
      <dgm:spPr/>
      <dgm:t>
        <a:bodyPr/>
        <a:lstStyle/>
        <a:p>
          <a:endParaRPr lang="en-GB"/>
        </a:p>
      </dgm:t>
    </dgm:pt>
    <dgm:pt modelId="{B6E25329-F365-49C8-85AE-32216CA2CB53}" type="pres">
      <dgm:prSet presAssocID="{61B07A9E-B960-475A-9033-6D471815E101}" presName="diagram" presStyleCnt="0">
        <dgm:presLayoutVars>
          <dgm:dir/>
          <dgm:resizeHandles val="exact"/>
        </dgm:presLayoutVars>
      </dgm:prSet>
      <dgm:spPr/>
      <dgm:t>
        <a:bodyPr/>
        <a:lstStyle/>
        <a:p>
          <a:endParaRPr lang="en-GB"/>
        </a:p>
      </dgm:t>
    </dgm:pt>
    <dgm:pt modelId="{0CAE76FF-6AD3-4862-A23B-E9980554945C}" type="pres">
      <dgm:prSet presAssocID="{2C0969A6-D1E1-4538-878C-40710A6799A8}" presName="node" presStyleLbl="node1" presStyleIdx="0" presStyleCnt="6">
        <dgm:presLayoutVars>
          <dgm:bulletEnabled val="1"/>
        </dgm:presLayoutVars>
      </dgm:prSet>
      <dgm:spPr/>
      <dgm:t>
        <a:bodyPr/>
        <a:lstStyle/>
        <a:p>
          <a:endParaRPr lang="en-GB"/>
        </a:p>
      </dgm:t>
    </dgm:pt>
    <dgm:pt modelId="{98C75DFA-4EB3-4CC3-9C30-560BA3BC07A5}" type="pres">
      <dgm:prSet presAssocID="{22684E7B-953F-470B-BA8A-02D5CA993646}" presName="sibTrans" presStyleCnt="0"/>
      <dgm:spPr/>
    </dgm:pt>
    <dgm:pt modelId="{679D7EA3-3BFC-4C38-9A84-4277B6111421}" type="pres">
      <dgm:prSet presAssocID="{196A1A76-634A-4BA1-A8E7-2EDD3C3BF947}" presName="node" presStyleLbl="node1" presStyleIdx="1" presStyleCnt="6" custScaleY="184127">
        <dgm:presLayoutVars>
          <dgm:bulletEnabled val="1"/>
        </dgm:presLayoutVars>
      </dgm:prSet>
      <dgm:spPr/>
      <dgm:t>
        <a:bodyPr/>
        <a:lstStyle/>
        <a:p>
          <a:endParaRPr lang="en-GB"/>
        </a:p>
      </dgm:t>
    </dgm:pt>
    <dgm:pt modelId="{94A20B46-1E0C-429B-A737-BDD18A2AC75E}" type="pres">
      <dgm:prSet presAssocID="{EDC74004-C92B-4B1D-A132-87A2C2B4E0CC}" presName="sibTrans" presStyleCnt="0"/>
      <dgm:spPr/>
    </dgm:pt>
    <dgm:pt modelId="{50CE0214-6FFA-4B5E-ACD0-917F97C7810F}" type="pres">
      <dgm:prSet presAssocID="{E2B2E142-DFEF-4A5C-92C2-92D09523C347}" presName="node" presStyleLbl="node1" presStyleIdx="2" presStyleCnt="6" custScaleY="161568">
        <dgm:presLayoutVars>
          <dgm:bulletEnabled val="1"/>
        </dgm:presLayoutVars>
      </dgm:prSet>
      <dgm:spPr/>
      <dgm:t>
        <a:bodyPr/>
        <a:lstStyle/>
        <a:p>
          <a:endParaRPr lang="en-GB"/>
        </a:p>
      </dgm:t>
    </dgm:pt>
    <dgm:pt modelId="{DD9818CB-4493-4CCF-92D1-C58E02C4AADB}" type="pres">
      <dgm:prSet presAssocID="{B77096D2-0307-40A5-892A-DF3E8B24B751}" presName="sibTrans" presStyleCnt="0"/>
      <dgm:spPr/>
    </dgm:pt>
    <dgm:pt modelId="{A2903E32-7297-4D0C-93AC-C6EF077EDD5F}" type="pres">
      <dgm:prSet presAssocID="{02CE9389-E971-431F-928C-8D426A0A24E0}" presName="node" presStyleLbl="node1" presStyleIdx="3" presStyleCnt="6" custScaleY="144257">
        <dgm:presLayoutVars>
          <dgm:bulletEnabled val="1"/>
        </dgm:presLayoutVars>
      </dgm:prSet>
      <dgm:spPr/>
      <dgm:t>
        <a:bodyPr/>
        <a:lstStyle/>
        <a:p>
          <a:endParaRPr lang="en-GB"/>
        </a:p>
      </dgm:t>
    </dgm:pt>
    <dgm:pt modelId="{F2924367-5781-4424-89EF-EA7EAF09781B}" type="pres">
      <dgm:prSet presAssocID="{0094FBFD-B36B-4030-AF9B-4BE0805CA942}" presName="sibTrans" presStyleCnt="0"/>
      <dgm:spPr/>
    </dgm:pt>
    <dgm:pt modelId="{69665B60-864C-4450-A8A3-D47CFB000E13}" type="pres">
      <dgm:prSet presAssocID="{60BDAE25-C32E-432E-8F7F-52755E809845}" presName="node" presStyleLbl="node1" presStyleIdx="4" presStyleCnt="6">
        <dgm:presLayoutVars>
          <dgm:bulletEnabled val="1"/>
        </dgm:presLayoutVars>
      </dgm:prSet>
      <dgm:spPr/>
      <dgm:t>
        <a:bodyPr/>
        <a:lstStyle/>
        <a:p>
          <a:endParaRPr lang="en-GB"/>
        </a:p>
      </dgm:t>
    </dgm:pt>
    <dgm:pt modelId="{6A51DA79-12E3-4728-8AA0-D5C63B3988DA}" type="pres">
      <dgm:prSet presAssocID="{CCC62B5C-E8E6-462E-9757-8B62404126FE}" presName="sibTrans" presStyleCnt="0"/>
      <dgm:spPr/>
    </dgm:pt>
    <dgm:pt modelId="{D12B3536-C3D9-4B2F-8353-38EC66D3FD70}" type="pres">
      <dgm:prSet presAssocID="{7D32D52D-D194-4FF9-AE83-6EC79D460970}" presName="node" presStyleLbl="node1" presStyleIdx="5" presStyleCnt="6" custScaleX="40802" custScaleY="87844">
        <dgm:presLayoutVars>
          <dgm:bulletEnabled val="1"/>
        </dgm:presLayoutVars>
      </dgm:prSet>
      <dgm:spPr/>
      <dgm:t>
        <a:bodyPr/>
        <a:lstStyle/>
        <a:p>
          <a:endParaRPr lang="en-GB"/>
        </a:p>
      </dgm:t>
    </dgm:pt>
  </dgm:ptLst>
  <dgm:cxnLst>
    <dgm:cxn modelId="{54CFC670-4A48-4EB9-A7DC-1A9F01870528}" type="presOf" srcId="{02CE9389-E971-431F-928C-8D426A0A24E0}" destId="{A2903E32-7297-4D0C-93AC-C6EF077EDD5F}" srcOrd="0" destOrd="0" presId="urn:microsoft.com/office/officeart/2005/8/layout/default#3"/>
    <dgm:cxn modelId="{B3B007BF-4CD5-479E-A371-821184ED6145}" type="presOf" srcId="{60BDAE25-C32E-432E-8F7F-52755E809845}" destId="{69665B60-864C-4450-A8A3-D47CFB000E13}" srcOrd="0" destOrd="0" presId="urn:microsoft.com/office/officeart/2005/8/layout/default#3"/>
    <dgm:cxn modelId="{45E82D9C-4269-4260-A49B-754533C0CBDE}" srcId="{61B07A9E-B960-475A-9033-6D471815E101}" destId="{02CE9389-E971-431F-928C-8D426A0A24E0}" srcOrd="3" destOrd="0" parTransId="{ECD6F84A-A329-46F1-ADFC-7C16A206CA37}" sibTransId="{0094FBFD-B36B-4030-AF9B-4BE0805CA942}"/>
    <dgm:cxn modelId="{F5F7015C-D57E-4085-B1E0-2AFAC1F15DDE}" srcId="{61B07A9E-B960-475A-9033-6D471815E101}" destId="{7D32D52D-D194-4FF9-AE83-6EC79D460970}" srcOrd="5" destOrd="0" parTransId="{6E7D2576-D7D1-4436-968D-C7EABC85C55B}" sibTransId="{7ED8257E-533A-4330-9D6E-D253526DEBED}"/>
    <dgm:cxn modelId="{5E1F9D12-67C7-4530-AD71-A28A773E1E65}" type="presOf" srcId="{2C0969A6-D1E1-4538-878C-40710A6799A8}" destId="{0CAE76FF-6AD3-4862-A23B-E9980554945C}" srcOrd="0" destOrd="0" presId="urn:microsoft.com/office/officeart/2005/8/layout/default#3"/>
    <dgm:cxn modelId="{4E5FF269-B74C-427B-9894-CB2365C93150}" srcId="{61B07A9E-B960-475A-9033-6D471815E101}" destId="{60BDAE25-C32E-432E-8F7F-52755E809845}" srcOrd="4" destOrd="0" parTransId="{698BE15F-B85E-4088-B924-56B6929F0C2D}" sibTransId="{CCC62B5C-E8E6-462E-9757-8B62404126FE}"/>
    <dgm:cxn modelId="{1E917E9A-FF5E-47D9-B74B-53A100AFF3C7}" srcId="{61B07A9E-B960-475A-9033-6D471815E101}" destId="{196A1A76-634A-4BA1-A8E7-2EDD3C3BF947}" srcOrd="1" destOrd="0" parTransId="{7E39CE75-7B5E-4F49-BB62-530687E59ED2}" sibTransId="{EDC74004-C92B-4B1D-A132-87A2C2B4E0CC}"/>
    <dgm:cxn modelId="{C725876C-5A28-4869-B7BE-502F4967878C}" type="presOf" srcId="{7D32D52D-D194-4FF9-AE83-6EC79D460970}" destId="{D12B3536-C3D9-4B2F-8353-38EC66D3FD70}" srcOrd="0" destOrd="0" presId="urn:microsoft.com/office/officeart/2005/8/layout/default#3"/>
    <dgm:cxn modelId="{B318281A-E8E7-4F9B-AE9F-1A3F547C8AA8}" type="presOf" srcId="{196A1A76-634A-4BA1-A8E7-2EDD3C3BF947}" destId="{679D7EA3-3BFC-4C38-9A84-4277B6111421}" srcOrd="0" destOrd="0" presId="urn:microsoft.com/office/officeart/2005/8/layout/default#3"/>
    <dgm:cxn modelId="{00C3DD79-66F2-4AC2-A5D4-12A7542505FC}" type="presOf" srcId="{E2B2E142-DFEF-4A5C-92C2-92D09523C347}" destId="{50CE0214-6FFA-4B5E-ACD0-917F97C7810F}" srcOrd="0" destOrd="0" presId="urn:microsoft.com/office/officeart/2005/8/layout/default#3"/>
    <dgm:cxn modelId="{044D5B4A-04B9-49BC-BA09-9E879FC96BC1}" srcId="{61B07A9E-B960-475A-9033-6D471815E101}" destId="{E2B2E142-DFEF-4A5C-92C2-92D09523C347}" srcOrd="2" destOrd="0" parTransId="{AF1F72C4-9BBD-481C-A48C-C3F3160B68CF}" sibTransId="{B77096D2-0307-40A5-892A-DF3E8B24B751}"/>
    <dgm:cxn modelId="{5582AD9E-59CF-4DDA-BB4F-F19E5F81FBF6}" srcId="{61B07A9E-B960-475A-9033-6D471815E101}" destId="{2C0969A6-D1E1-4538-878C-40710A6799A8}" srcOrd="0" destOrd="0" parTransId="{0CFA49F1-6B82-4C7D-9423-5109A299085A}" sibTransId="{22684E7B-953F-470B-BA8A-02D5CA993646}"/>
    <dgm:cxn modelId="{2234D9EF-E080-4FD3-A964-133B2C82C515}" type="presOf" srcId="{61B07A9E-B960-475A-9033-6D471815E101}" destId="{B6E25329-F365-49C8-85AE-32216CA2CB53}" srcOrd="0" destOrd="0" presId="urn:microsoft.com/office/officeart/2005/8/layout/default#3"/>
    <dgm:cxn modelId="{F2B5257B-92CD-4025-861F-E52DCCDD24AC}" type="presParOf" srcId="{B6E25329-F365-49C8-85AE-32216CA2CB53}" destId="{0CAE76FF-6AD3-4862-A23B-E9980554945C}" srcOrd="0" destOrd="0" presId="urn:microsoft.com/office/officeart/2005/8/layout/default#3"/>
    <dgm:cxn modelId="{770F8B40-8DF0-44CA-A98A-B910D75D1D0C}" type="presParOf" srcId="{B6E25329-F365-49C8-85AE-32216CA2CB53}" destId="{98C75DFA-4EB3-4CC3-9C30-560BA3BC07A5}" srcOrd="1" destOrd="0" presId="urn:microsoft.com/office/officeart/2005/8/layout/default#3"/>
    <dgm:cxn modelId="{E4135092-066E-47CA-AB93-0DC541CD6BCA}" type="presParOf" srcId="{B6E25329-F365-49C8-85AE-32216CA2CB53}" destId="{679D7EA3-3BFC-4C38-9A84-4277B6111421}" srcOrd="2" destOrd="0" presId="urn:microsoft.com/office/officeart/2005/8/layout/default#3"/>
    <dgm:cxn modelId="{BA579372-56BE-4976-A06C-4A766A453D76}" type="presParOf" srcId="{B6E25329-F365-49C8-85AE-32216CA2CB53}" destId="{94A20B46-1E0C-429B-A737-BDD18A2AC75E}" srcOrd="3" destOrd="0" presId="urn:microsoft.com/office/officeart/2005/8/layout/default#3"/>
    <dgm:cxn modelId="{6F634F82-F495-4AE8-8732-1E2598E07319}" type="presParOf" srcId="{B6E25329-F365-49C8-85AE-32216CA2CB53}" destId="{50CE0214-6FFA-4B5E-ACD0-917F97C7810F}" srcOrd="4" destOrd="0" presId="urn:microsoft.com/office/officeart/2005/8/layout/default#3"/>
    <dgm:cxn modelId="{13B156BD-3BF6-4A9B-B5F3-F717924254E4}" type="presParOf" srcId="{B6E25329-F365-49C8-85AE-32216CA2CB53}" destId="{DD9818CB-4493-4CCF-92D1-C58E02C4AADB}" srcOrd="5" destOrd="0" presId="urn:microsoft.com/office/officeart/2005/8/layout/default#3"/>
    <dgm:cxn modelId="{BE28F3C7-69A7-4C56-8E7F-9F9AA53C14CE}" type="presParOf" srcId="{B6E25329-F365-49C8-85AE-32216CA2CB53}" destId="{A2903E32-7297-4D0C-93AC-C6EF077EDD5F}" srcOrd="6" destOrd="0" presId="urn:microsoft.com/office/officeart/2005/8/layout/default#3"/>
    <dgm:cxn modelId="{C13167AF-42FD-47E1-83C7-1C91E905C2E9}" type="presParOf" srcId="{B6E25329-F365-49C8-85AE-32216CA2CB53}" destId="{F2924367-5781-4424-89EF-EA7EAF09781B}" srcOrd="7" destOrd="0" presId="urn:microsoft.com/office/officeart/2005/8/layout/default#3"/>
    <dgm:cxn modelId="{C25C8C35-35F3-4BEF-AEFB-CA2826044D8C}" type="presParOf" srcId="{B6E25329-F365-49C8-85AE-32216CA2CB53}" destId="{69665B60-864C-4450-A8A3-D47CFB000E13}" srcOrd="8" destOrd="0" presId="urn:microsoft.com/office/officeart/2005/8/layout/default#3"/>
    <dgm:cxn modelId="{C38D9666-6474-4815-AC21-803FB19693D8}" type="presParOf" srcId="{B6E25329-F365-49C8-85AE-32216CA2CB53}" destId="{6A51DA79-12E3-4728-8AA0-D5C63B3988DA}" srcOrd="9" destOrd="0" presId="urn:microsoft.com/office/officeart/2005/8/layout/default#3"/>
    <dgm:cxn modelId="{F40545D5-5253-4696-ACED-8201DDFF7143}" type="presParOf" srcId="{B6E25329-F365-49C8-85AE-32216CA2CB53}" destId="{D12B3536-C3D9-4B2F-8353-38EC66D3FD70}" srcOrd="10"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02E7DE-F1DF-4DAF-AAE5-E5B7E2033A97}"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GB"/>
        </a:p>
      </dgm:t>
    </dgm:pt>
    <dgm:pt modelId="{9CC9270D-F510-4080-8CC1-22F649FB1CCF}">
      <dgm:prSet/>
      <dgm:spPr/>
      <dgm:t>
        <a:bodyPr/>
        <a:lstStyle/>
        <a:p>
          <a:r>
            <a:rPr lang="en-GB" b="1" dirty="0" smtClean="0">
              <a:solidFill>
                <a:schemeClr val="tx1"/>
              </a:solidFill>
            </a:rPr>
            <a:t>In P.E./games gain advice from the medical professionals and ensure that if the child is unable to join in a team game that he/she is given activities that will build up their particular abilities. Where possible allow the child alternatives from taking part in team games where the child will be identified as letting his/her side down</a:t>
          </a:r>
        </a:p>
      </dgm:t>
    </dgm:pt>
    <dgm:pt modelId="{B7A8DF94-BCBA-42EC-ACED-7E39652CA47A}" type="parTrans" cxnId="{F34B1BFB-5B21-45A6-BCCA-8C8495CA17B0}">
      <dgm:prSet/>
      <dgm:spPr/>
      <dgm:t>
        <a:bodyPr/>
        <a:lstStyle/>
        <a:p>
          <a:endParaRPr lang="en-GB"/>
        </a:p>
      </dgm:t>
    </dgm:pt>
    <dgm:pt modelId="{9AE828D6-3C2F-4410-88EF-87ECC23F120F}" type="sibTrans" cxnId="{F34B1BFB-5B21-45A6-BCCA-8C8495CA17B0}">
      <dgm:prSet/>
      <dgm:spPr/>
      <dgm:t>
        <a:bodyPr/>
        <a:lstStyle/>
        <a:p>
          <a:endParaRPr lang="en-GB"/>
        </a:p>
      </dgm:t>
    </dgm:pt>
    <dgm:pt modelId="{8CD60705-6E7B-4C91-B1B5-2BA8BF32C574}">
      <dgm:prSet custT="1"/>
      <dgm:spPr/>
      <dgm:t>
        <a:bodyPr/>
        <a:lstStyle/>
        <a:p>
          <a:r>
            <a:rPr lang="en-GB" sz="2000" b="1" dirty="0" smtClean="0"/>
            <a:t>Ensure that where required assistance is given to the pupil to find his/her way around, they may forget where they are supposed to be</a:t>
          </a:r>
        </a:p>
      </dgm:t>
    </dgm:pt>
    <dgm:pt modelId="{FFFAE156-08AE-4D66-8BF8-82B29B678EF5}" type="parTrans" cxnId="{23E03B8C-881F-4B6A-B628-DDB79F809759}">
      <dgm:prSet/>
      <dgm:spPr/>
      <dgm:t>
        <a:bodyPr/>
        <a:lstStyle/>
        <a:p>
          <a:endParaRPr lang="en-GB"/>
        </a:p>
      </dgm:t>
    </dgm:pt>
    <dgm:pt modelId="{A34722EB-A2E2-48E7-AD90-97742067B13D}" type="sibTrans" cxnId="{23E03B8C-881F-4B6A-B628-DDB79F809759}">
      <dgm:prSet/>
      <dgm:spPr/>
      <dgm:t>
        <a:bodyPr/>
        <a:lstStyle/>
        <a:p>
          <a:endParaRPr lang="en-GB"/>
        </a:p>
      </dgm:t>
    </dgm:pt>
    <dgm:pt modelId="{AB93CDE3-A783-4B96-BC7C-E9DA4A82DC40}">
      <dgm:prSet custT="1"/>
      <dgm:spPr/>
      <dgm:t>
        <a:bodyPr/>
        <a:lstStyle/>
        <a:p>
          <a:r>
            <a:rPr lang="en-GB" sz="2000" b="1" dirty="0" smtClean="0">
              <a:solidFill>
                <a:srgbClr val="FFFF00"/>
              </a:solidFill>
            </a:rPr>
            <a:t>Allow access to word processors/lap tops/palm tops if they are available, - a voice processor with at least 80% accuracy can be invaluable</a:t>
          </a:r>
        </a:p>
      </dgm:t>
    </dgm:pt>
    <dgm:pt modelId="{57EA3DEA-B490-4A58-8862-8D8355B03D01}" type="parTrans" cxnId="{0C4D3068-A814-4BB7-BF19-D5090B2FFF3D}">
      <dgm:prSet/>
      <dgm:spPr/>
      <dgm:t>
        <a:bodyPr/>
        <a:lstStyle/>
        <a:p>
          <a:endParaRPr lang="en-GB"/>
        </a:p>
      </dgm:t>
    </dgm:pt>
    <dgm:pt modelId="{A31ED8F6-4883-4F46-98A9-25A070B89D43}" type="sibTrans" cxnId="{0C4D3068-A814-4BB7-BF19-D5090B2FFF3D}">
      <dgm:prSet/>
      <dgm:spPr/>
      <dgm:t>
        <a:bodyPr/>
        <a:lstStyle/>
        <a:p>
          <a:endParaRPr lang="en-GB"/>
        </a:p>
      </dgm:t>
    </dgm:pt>
    <dgm:pt modelId="{ACD2258E-3AE9-4A15-BAD2-2BAB0F145989}" type="pres">
      <dgm:prSet presAssocID="{BE02E7DE-F1DF-4DAF-AAE5-E5B7E2033A97}" presName="diagram" presStyleCnt="0">
        <dgm:presLayoutVars>
          <dgm:dir/>
          <dgm:resizeHandles val="exact"/>
        </dgm:presLayoutVars>
      </dgm:prSet>
      <dgm:spPr/>
      <dgm:t>
        <a:bodyPr/>
        <a:lstStyle/>
        <a:p>
          <a:endParaRPr lang="en-GB"/>
        </a:p>
      </dgm:t>
    </dgm:pt>
    <dgm:pt modelId="{BD4427AA-BE00-4F32-B3B4-2C3BE93E0798}" type="pres">
      <dgm:prSet presAssocID="{AB93CDE3-A783-4B96-BC7C-E9DA4A82DC40}" presName="node" presStyleLbl="node1" presStyleIdx="0" presStyleCnt="3">
        <dgm:presLayoutVars>
          <dgm:bulletEnabled val="1"/>
        </dgm:presLayoutVars>
      </dgm:prSet>
      <dgm:spPr/>
      <dgm:t>
        <a:bodyPr/>
        <a:lstStyle/>
        <a:p>
          <a:endParaRPr lang="en-GB"/>
        </a:p>
      </dgm:t>
    </dgm:pt>
    <dgm:pt modelId="{DDD75EE0-8584-4B4D-AA6D-643671FA1330}" type="pres">
      <dgm:prSet presAssocID="{A31ED8F6-4883-4F46-98A9-25A070B89D43}" presName="sibTrans" presStyleCnt="0"/>
      <dgm:spPr/>
    </dgm:pt>
    <dgm:pt modelId="{F39F538C-6673-4E85-96C5-D8C43A402AFD}" type="pres">
      <dgm:prSet presAssocID="{8CD60705-6E7B-4C91-B1B5-2BA8BF32C574}" presName="node" presStyleLbl="node1" presStyleIdx="1" presStyleCnt="3">
        <dgm:presLayoutVars>
          <dgm:bulletEnabled val="1"/>
        </dgm:presLayoutVars>
      </dgm:prSet>
      <dgm:spPr/>
      <dgm:t>
        <a:bodyPr/>
        <a:lstStyle/>
        <a:p>
          <a:endParaRPr lang="en-GB"/>
        </a:p>
      </dgm:t>
    </dgm:pt>
    <dgm:pt modelId="{F5743D7C-AB9D-4306-944A-6DC0F5654079}" type="pres">
      <dgm:prSet presAssocID="{A34722EB-A2E2-48E7-AD90-97742067B13D}" presName="sibTrans" presStyleCnt="0"/>
      <dgm:spPr/>
    </dgm:pt>
    <dgm:pt modelId="{E0887225-B063-45E8-A15C-6AE1F0E540C5}" type="pres">
      <dgm:prSet presAssocID="{9CC9270D-F510-4080-8CC1-22F649FB1CCF}" presName="node" presStyleLbl="node1" presStyleIdx="2" presStyleCnt="3" custScaleX="169089">
        <dgm:presLayoutVars>
          <dgm:bulletEnabled val="1"/>
        </dgm:presLayoutVars>
      </dgm:prSet>
      <dgm:spPr/>
      <dgm:t>
        <a:bodyPr/>
        <a:lstStyle/>
        <a:p>
          <a:endParaRPr lang="en-GB"/>
        </a:p>
      </dgm:t>
    </dgm:pt>
  </dgm:ptLst>
  <dgm:cxnLst>
    <dgm:cxn modelId="{E672D914-B2A7-473F-B0EA-DF78DA3D33D4}" type="presOf" srcId="{8CD60705-6E7B-4C91-B1B5-2BA8BF32C574}" destId="{F39F538C-6673-4E85-96C5-D8C43A402AFD}" srcOrd="0" destOrd="0" presId="urn:microsoft.com/office/officeart/2005/8/layout/default#4"/>
    <dgm:cxn modelId="{F34B1BFB-5B21-45A6-BCCA-8C8495CA17B0}" srcId="{BE02E7DE-F1DF-4DAF-AAE5-E5B7E2033A97}" destId="{9CC9270D-F510-4080-8CC1-22F649FB1CCF}" srcOrd="2" destOrd="0" parTransId="{B7A8DF94-BCBA-42EC-ACED-7E39652CA47A}" sibTransId="{9AE828D6-3C2F-4410-88EF-87ECC23F120F}"/>
    <dgm:cxn modelId="{053E771B-9323-45AD-9738-539577B9FBC1}" type="presOf" srcId="{BE02E7DE-F1DF-4DAF-AAE5-E5B7E2033A97}" destId="{ACD2258E-3AE9-4A15-BAD2-2BAB0F145989}" srcOrd="0" destOrd="0" presId="urn:microsoft.com/office/officeart/2005/8/layout/default#4"/>
    <dgm:cxn modelId="{37B9E906-1D70-4B66-93F3-A76246BB8CAA}" type="presOf" srcId="{AB93CDE3-A783-4B96-BC7C-E9DA4A82DC40}" destId="{BD4427AA-BE00-4F32-B3B4-2C3BE93E0798}" srcOrd="0" destOrd="0" presId="urn:microsoft.com/office/officeart/2005/8/layout/default#4"/>
    <dgm:cxn modelId="{4CC13EC1-A500-4C5C-9777-3D8F279D7E63}" type="presOf" srcId="{9CC9270D-F510-4080-8CC1-22F649FB1CCF}" destId="{E0887225-B063-45E8-A15C-6AE1F0E540C5}" srcOrd="0" destOrd="0" presId="urn:microsoft.com/office/officeart/2005/8/layout/default#4"/>
    <dgm:cxn modelId="{23E03B8C-881F-4B6A-B628-DDB79F809759}" srcId="{BE02E7DE-F1DF-4DAF-AAE5-E5B7E2033A97}" destId="{8CD60705-6E7B-4C91-B1B5-2BA8BF32C574}" srcOrd="1" destOrd="0" parTransId="{FFFAE156-08AE-4D66-8BF8-82B29B678EF5}" sibTransId="{A34722EB-A2E2-48E7-AD90-97742067B13D}"/>
    <dgm:cxn modelId="{0C4D3068-A814-4BB7-BF19-D5090B2FFF3D}" srcId="{BE02E7DE-F1DF-4DAF-AAE5-E5B7E2033A97}" destId="{AB93CDE3-A783-4B96-BC7C-E9DA4A82DC40}" srcOrd="0" destOrd="0" parTransId="{57EA3DEA-B490-4A58-8862-8D8355B03D01}" sibTransId="{A31ED8F6-4883-4F46-98A9-25A070B89D43}"/>
    <dgm:cxn modelId="{EAB7DD03-F109-4330-B11F-BACF41BB044F}" type="presParOf" srcId="{ACD2258E-3AE9-4A15-BAD2-2BAB0F145989}" destId="{BD4427AA-BE00-4F32-B3B4-2C3BE93E0798}" srcOrd="0" destOrd="0" presId="urn:microsoft.com/office/officeart/2005/8/layout/default#4"/>
    <dgm:cxn modelId="{F22A9669-2A46-4DB9-B31C-228C7FF0841B}" type="presParOf" srcId="{ACD2258E-3AE9-4A15-BAD2-2BAB0F145989}" destId="{DDD75EE0-8584-4B4D-AA6D-643671FA1330}" srcOrd="1" destOrd="0" presId="urn:microsoft.com/office/officeart/2005/8/layout/default#4"/>
    <dgm:cxn modelId="{29D7B73A-DD98-42E4-A178-CA08ABDCEAE0}" type="presParOf" srcId="{ACD2258E-3AE9-4A15-BAD2-2BAB0F145989}" destId="{F39F538C-6673-4E85-96C5-D8C43A402AFD}" srcOrd="2" destOrd="0" presId="urn:microsoft.com/office/officeart/2005/8/layout/default#4"/>
    <dgm:cxn modelId="{4E766192-3F93-4029-ABDB-81B55D38A758}" type="presParOf" srcId="{ACD2258E-3AE9-4A15-BAD2-2BAB0F145989}" destId="{F5743D7C-AB9D-4306-944A-6DC0F5654079}" srcOrd="3" destOrd="0" presId="urn:microsoft.com/office/officeart/2005/8/layout/default#4"/>
    <dgm:cxn modelId="{3D0F3BFA-2D3A-40DC-8DB9-8A96D0800073}" type="presParOf" srcId="{ACD2258E-3AE9-4A15-BAD2-2BAB0F145989}" destId="{E0887225-B063-45E8-A15C-6AE1F0E540C5}" srcOrd="4"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C09DF0-D463-477C-848E-BE4180065F51}"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n-GB"/>
        </a:p>
      </dgm:t>
    </dgm:pt>
    <dgm:pt modelId="{C927969B-B61C-4D17-8427-F84E0121F541}">
      <dgm:prSet phldrT="[Text]"/>
      <dgm:spPr/>
      <dgm:t>
        <a:bodyPr/>
        <a:lstStyle/>
        <a:p>
          <a:r>
            <a:rPr lang="en-GB" b="1" dirty="0" smtClean="0"/>
            <a:t>Focus on the development of physical skills rather than on team sports. Young people with dyspraxia find it very difficult to plan their movements while at the same time responding to an ever-changing environment with lots of distractions.</a:t>
          </a:r>
          <a:endParaRPr lang="en-GB" dirty="0"/>
        </a:p>
      </dgm:t>
    </dgm:pt>
    <dgm:pt modelId="{895CE6B3-249C-4632-82DB-3EEFA0A9C6C6}" type="parTrans" cxnId="{8F3D13D9-E443-434B-A66C-B729A8B54624}">
      <dgm:prSet/>
      <dgm:spPr/>
      <dgm:t>
        <a:bodyPr/>
        <a:lstStyle/>
        <a:p>
          <a:endParaRPr lang="en-GB"/>
        </a:p>
      </dgm:t>
    </dgm:pt>
    <dgm:pt modelId="{28B78ACD-1256-4B24-8B72-B8733621DAEB}" type="sibTrans" cxnId="{8F3D13D9-E443-434B-A66C-B729A8B54624}">
      <dgm:prSet/>
      <dgm:spPr/>
      <dgm:t>
        <a:bodyPr/>
        <a:lstStyle/>
        <a:p>
          <a:endParaRPr lang="en-GB"/>
        </a:p>
      </dgm:t>
    </dgm:pt>
    <dgm:pt modelId="{CFEEBBB6-367D-4905-B28F-C2EADE3D1C51}">
      <dgm:prSet custT="1"/>
      <dgm:spPr/>
      <dgm:t>
        <a:bodyPr/>
        <a:lstStyle/>
        <a:p>
          <a:r>
            <a:rPr lang="en-GB" sz="2400" b="1" dirty="0" smtClean="0">
              <a:solidFill>
                <a:srgbClr val="002060"/>
              </a:solidFill>
            </a:rPr>
            <a:t>Keep the environment as predictable as possible while teaching new skills.</a:t>
          </a:r>
          <a:endParaRPr lang="en-GB" sz="2400" b="1" dirty="0">
            <a:solidFill>
              <a:srgbClr val="002060"/>
            </a:solidFill>
          </a:endParaRPr>
        </a:p>
      </dgm:t>
    </dgm:pt>
    <dgm:pt modelId="{FE01054D-5EBE-4BA8-BF1B-F8CEA23257FF}" type="parTrans" cxnId="{72D8C698-B99B-42F1-8189-DB944EE325AD}">
      <dgm:prSet/>
      <dgm:spPr/>
      <dgm:t>
        <a:bodyPr/>
        <a:lstStyle/>
        <a:p>
          <a:endParaRPr lang="en-GB"/>
        </a:p>
      </dgm:t>
    </dgm:pt>
    <dgm:pt modelId="{45C9D6C3-5D6D-45DE-801C-63C1BDEF9B52}" type="sibTrans" cxnId="{72D8C698-B99B-42F1-8189-DB944EE325AD}">
      <dgm:prSet/>
      <dgm:spPr/>
      <dgm:t>
        <a:bodyPr/>
        <a:lstStyle/>
        <a:p>
          <a:endParaRPr lang="en-GB"/>
        </a:p>
      </dgm:t>
    </dgm:pt>
    <dgm:pt modelId="{28E461DD-E831-4F2C-A763-8898A4EB0FEF}">
      <dgm:prSet/>
      <dgm:spPr/>
      <dgm:t>
        <a:bodyPr/>
        <a:lstStyle/>
        <a:p>
          <a:r>
            <a:rPr lang="en-GB" b="1" smtClean="0">
              <a:solidFill>
                <a:srgbClr val="C00000"/>
              </a:solidFill>
            </a:rPr>
            <a:t>Sports involving ball skills or the manipulation of objects are often more difficult for young people with dyspraxia. Provide opportunities for participation in alternative sport activities that will still help the young person to develop strength, stamina and physical fitness.</a:t>
          </a:r>
          <a:endParaRPr lang="en-GB" b="1" dirty="0">
            <a:solidFill>
              <a:srgbClr val="C00000"/>
            </a:solidFill>
          </a:endParaRPr>
        </a:p>
      </dgm:t>
    </dgm:pt>
    <dgm:pt modelId="{BDB092C9-6AEB-44E8-858A-DEB234845E36}" type="parTrans" cxnId="{DA45D0AC-1111-464F-A7E4-B4D643A9AF1D}">
      <dgm:prSet/>
      <dgm:spPr/>
      <dgm:t>
        <a:bodyPr/>
        <a:lstStyle/>
        <a:p>
          <a:endParaRPr lang="en-GB"/>
        </a:p>
      </dgm:t>
    </dgm:pt>
    <dgm:pt modelId="{29D709B5-0E7C-452C-AB62-3C8460B41F05}" type="sibTrans" cxnId="{DA45D0AC-1111-464F-A7E4-B4D643A9AF1D}">
      <dgm:prSet/>
      <dgm:spPr/>
      <dgm:t>
        <a:bodyPr/>
        <a:lstStyle/>
        <a:p>
          <a:endParaRPr lang="en-GB"/>
        </a:p>
      </dgm:t>
    </dgm:pt>
    <dgm:pt modelId="{E1712AA7-BFBE-41A1-84B5-A1EC36116081}" type="pres">
      <dgm:prSet presAssocID="{0EC09DF0-D463-477C-848E-BE4180065F51}" presName="diagram" presStyleCnt="0">
        <dgm:presLayoutVars>
          <dgm:dir/>
          <dgm:resizeHandles val="exact"/>
        </dgm:presLayoutVars>
      </dgm:prSet>
      <dgm:spPr/>
      <dgm:t>
        <a:bodyPr/>
        <a:lstStyle/>
        <a:p>
          <a:endParaRPr lang="en-GB"/>
        </a:p>
      </dgm:t>
    </dgm:pt>
    <dgm:pt modelId="{4B1DE07D-C1B7-4571-970F-8B5488B364A4}" type="pres">
      <dgm:prSet presAssocID="{C927969B-B61C-4D17-8427-F84E0121F541}" presName="node" presStyleLbl="node1" presStyleIdx="0" presStyleCnt="3">
        <dgm:presLayoutVars>
          <dgm:bulletEnabled val="1"/>
        </dgm:presLayoutVars>
      </dgm:prSet>
      <dgm:spPr/>
      <dgm:t>
        <a:bodyPr/>
        <a:lstStyle/>
        <a:p>
          <a:endParaRPr lang="en-GB"/>
        </a:p>
      </dgm:t>
    </dgm:pt>
    <dgm:pt modelId="{2A541A4D-31C5-4A1B-80DA-7ACFE91B06AC}" type="pres">
      <dgm:prSet presAssocID="{28B78ACD-1256-4B24-8B72-B8733621DAEB}" presName="sibTrans" presStyleCnt="0"/>
      <dgm:spPr/>
    </dgm:pt>
    <dgm:pt modelId="{2E5504FB-E771-4B74-A370-5549B4FA1466}" type="pres">
      <dgm:prSet presAssocID="{28E461DD-E831-4F2C-A763-8898A4EB0FEF}" presName="node" presStyleLbl="node1" presStyleIdx="1" presStyleCnt="3">
        <dgm:presLayoutVars>
          <dgm:bulletEnabled val="1"/>
        </dgm:presLayoutVars>
      </dgm:prSet>
      <dgm:spPr/>
      <dgm:t>
        <a:bodyPr/>
        <a:lstStyle/>
        <a:p>
          <a:endParaRPr lang="en-GB"/>
        </a:p>
      </dgm:t>
    </dgm:pt>
    <dgm:pt modelId="{804CEEEE-0D6E-4838-B268-8EB203C91127}" type="pres">
      <dgm:prSet presAssocID="{29D709B5-0E7C-452C-AB62-3C8460B41F05}" presName="sibTrans" presStyleCnt="0"/>
      <dgm:spPr/>
    </dgm:pt>
    <dgm:pt modelId="{2AACE59C-977B-4CC3-94E6-8EEDD7EE8AAA}" type="pres">
      <dgm:prSet presAssocID="{CFEEBBB6-367D-4905-B28F-C2EADE3D1C51}" presName="node" presStyleLbl="node1" presStyleIdx="2" presStyleCnt="3" custLinFactNeighborX="-586" custLinFactNeighborY="-930">
        <dgm:presLayoutVars>
          <dgm:bulletEnabled val="1"/>
        </dgm:presLayoutVars>
      </dgm:prSet>
      <dgm:spPr/>
      <dgm:t>
        <a:bodyPr/>
        <a:lstStyle/>
        <a:p>
          <a:endParaRPr lang="en-GB"/>
        </a:p>
      </dgm:t>
    </dgm:pt>
  </dgm:ptLst>
  <dgm:cxnLst>
    <dgm:cxn modelId="{49ACA002-E60D-4329-A718-0847851B1E4C}" type="presOf" srcId="{0EC09DF0-D463-477C-848E-BE4180065F51}" destId="{E1712AA7-BFBE-41A1-84B5-A1EC36116081}" srcOrd="0" destOrd="0" presId="urn:microsoft.com/office/officeart/2005/8/layout/default#5"/>
    <dgm:cxn modelId="{8F3D13D9-E443-434B-A66C-B729A8B54624}" srcId="{0EC09DF0-D463-477C-848E-BE4180065F51}" destId="{C927969B-B61C-4D17-8427-F84E0121F541}" srcOrd="0" destOrd="0" parTransId="{895CE6B3-249C-4632-82DB-3EEFA0A9C6C6}" sibTransId="{28B78ACD-1256-4B24-8B72-B8733621DAEB}"/>
    <dgm:cxn modelId="{D03E8C14-22BB-47CB-8810-57D98A1B09F0}" type="presOf" srcId="{CFEEBBB6-367D-4905-B28F-C2EADE3D1C51}" destId="{2AACE59C-977B-4CC3-94E6-8EEDD7EE8AAA}" srcOrd="0" destOrd="0" presId="urn:microsoft.com/office/officeart/2005/8/layout/default#5"/>
    <dgm:cxn modelId="{CDFEF4BF-1190-4CF9-A8CC-E8B104B7E27F}" type="presOf" srcId="{28E461DD-E831-4F2C-A763-8898A4EB0FEF}" destId="{2E5504FB-E771-4B74-A370-5549B4FA1466}" srcOrd="0" destOrd="0" presId="urn:microsoft.com/office/officeart/2005/8/layout/default#5"/>
    <dgm:cxn modelId="{DA45D0AC-1111-464F-A7E4-B4D643A9AF1D}" srcId="{0EC09DF0-D463-477C-848E-BE4180065F51}" destId="{28E461DD-E831-4F2C-A763-8898A4EB0FEF}" srcOrd="1" destOrd="0" parTransId="{BDB092C9-6AEB-44E8-858A-DEB234845E36}" sibTransId="{29D709B5-0E7C-452C-AB62-3C8460B41F05}"/>
    <dgm:cxn modelId="{3A22404C-68C9-453D-98A0-D342BC914716}" type="presOf" srcId="{C927969B-B61C-4D17-8427-F84E0121F541}" destId="{4B1DE07D-C1B7-4571-970F-8B5488B364A4}" srcOrd="0" destOrd="0" presId="urn:microsoft.com/office/officeart/2005/8/layout/default#5"/>
    <dgm:cxn modelId="{72D8C698-B99B-42F1-8189-DB944EE325AD}" srcId="{0EC09DF0-D463-477C-848E-BE4180065F51}" destId="{CFEEBBB6-367D-4905-B28F-C2EADE3D1C51}" srcOrd="2" destOrd="0" parTransId="{FE01054D-5EBE-4BA8-BF1B-F8CEA23257FF}" sibTransId="{45C9D6C3-5D6D-45DE-801C-63C1BDEF9B52}"/>
    <dgm:cxn modelId="{FD2D2689-26A7-4A9C-870F-9B940653B71E}" type="presParOf" srcId="{E1712AA7-BFBE-41A1-84B5-A1EC36116081}" destId="{4B1DE07D-C1B7-4571-970F-8B5488B364A4}" srcOrd="0" destOrd="0" presId="urn:microsoft.com/office/officeart/2005/8/layout/default#5"/>
    <dgm:cxn modelId="{85F4DF17-B50C-404D-A445-B96D56B5CCDA}" type="presParOf" srcId="{E1712AA7-BFBE-41A1-84B5-A1EC36116081}" destId="{2A541A4D-31C5-4A1B-80DA-7ACFE91B06AC}" srcOrd="1" destOrd="0" presId="urn:microsoft.com/office/officeart/2005/8/layout/default#5"/>
    <dgm:cxn modelId="{1CD2A2BB-2E3A-4A81-BD29-DAB821000EE7}" type="presParOf" srcId="{E1712AA7-BFBE-41A1-84B5-A1EC36116081}" destId="{2E5504FB-E771-4B74-A370-5549B4FA1466}" srcOrd="2" destOrd="0" presId="urn:microsoft.com/office/officeart/2005/8/layout/default#5"/>
    <dgm:cxn modelId="{7444D73C-7480-4089-A882-47ADB44D46E3}" type="presParOf" srcId="{E1712AA7-BFBE-41A1-84B5-A1EC36116081}" destId="{804CEEEE-0D6E-4838-B268-8EB203C91127}" srcOrd="3" destOrd="0" presId="urn:microsoft.com/office/officeart/2005/8/layout/default#5"/>
    <dgm:cxn modelId="{13EB670E-CC7C-4131-8870-7E2C09305B54}" type="presParOf" srcId="{E1712AA7-BFBE-41A1-84B5-A1EC36116081}" destId="{2AACE59C-977B-4CC3-94E6-8EEDD7EE8AAA}" srcOrd="4"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3DA6B7-2196-4E7B-A6A6-F51C552BECBD}" type="doc">
      <dgm:prSet loTypeId="urn:microsoft.com/office/officeart/2005/8/layout/default#6" loCatId="list" qsTypeId="urn:microsoft.com/office/officeart/2005/8/quickstyle/simple1" qsCatId="simple" csTypeId="urn:microsoft.com/office/officeart/2005/8/colors/accent1_2" csCatId="accent1" phldr="1"/>
      <dgm:spPr/>
      <dgm:t>
        <a:bodyPr/>
        <a:lstStyle/>
        <a:p>
          <a:endParaRPr lang="en-GB"/>
        </a:p>
      </dgm:t>
    </dgm:pt>
    <dgm:pt modelId="{D7E14A86-E51A-40C9-9CE6-2D2A82B1D2A7}">
      <dgm:prSet custT="1"/>
      <dgm:spPr/>
      <dgm:t>
        <a:bodyPr/>
        <a:lstStyle/>
        <a:p>
          <a:r>
            <a:rPr lang="en-GB" sz="2400" b="1" dirty="0" smtClean="0">
              <a:solidFill>
                <a:schemeClr val="tx1"/>
              </a:solidFill>
            </a:rPr>
            <a:t>To support individuals and families affected by dyspraxia</a:t>
          </a:r>
          <a:r>
            <a:rPr lang="en-GB" sz="2800" b="1" dirty="0" smtClean="0">
              <a:solidFill>
                <a:schemeClr val="tx1"/>
              </a:solidFill>
            </a:rPr>
            <a:t>.</a:t>
          </a:r>
          <a:endParaRPr lang="en-GB" sz="2800" b="1" dirty="0">
            <a:solidFill>
              <a:schemeClr val="tx1"/>
            </a:solidFill>
          </a:endParaRPr>
        </a:p>
      </dgm:t>
    </dgm:pt>
    <dgm:pt modelId="{106376DD-0BF6-4121-9BA5-C7EAC7A0F1F5}" type="parTrans" cxnId="{886A22D6-0E0B-454F-89A5-AA12D518AFB9}">
      <dgm:prSet/>
      <dgm:spPr/>
      <dgm:t>
        <a:bodyPr/>
        <a:lstStyle/>
        <a:p>
          <a:endParaRPr lang="en-GB"/>
        </a:p>
      </dgm:t>
    </dgm:pt>
    <dgm:pt modelId="{C9FF2264-B68A-4D5E-AEAF-7E1E5A273FD8}" type="sibTrans" cxnId="{886A22D6-0E0B-454F-89A5-AA12D518AFB9}">
      <dgm:prSet/>
      <dgm:spPr/>
      <dgm:t>
        <a:bodyPr/>
        <a:lstStyle/>
        <a:p>
          <a:endParaRPr lang="en-GB"/>
        </a:p>
      </dgm:t>
    </dgm:pt>
    <dgm:pt modelId="{D17B8376-94AD-4F30-ACAD-B027596EEC29}">
      <dgm:prSet/>
      <dgm:spPr/>
      <dgm:t>
        <a:bodyPr/>
        <a:lstStyle/>
        <a:p>
          <a:r>
            <a:rPr lang="en-GB" b="1" dirty="0" smtClean="0">
              <a:solidFill>
                <a:srgbClr val="C00000"/>
              </a:solidFill>
            </a:rPr>
            <a:t>To promote better diagnostic and treatment facilities for those who have dyspraxia.</a:t>
          </a:r>
          <a:endParaRPr lang="en-GB" b="1" dirty="0">
            <a:solidFill>
              <a:srgbClr val="C00000"/>
            </a:solidFill>
          </a:endParaRPr>
        </a:p>
      </dgm:t>
    </dgm:pt>
    <dgm:pt modelId="{F0C2E601-A32F-477F-99D4-AE36F34763DB}" type="parTrans" cxnId="{E268EB71-6544-4535-9C85-0561B312A165}">
      <dgm:prSet/>
      <dgm:spPr/>
      <dgm:t>
        <a:bodyPr/>
        <a:lstStyle/>
        <a:p>
          <a:endParaRPr lang="en-GB"/>
        </a:p>
      </dgm:t>
    </dgm:pt>
    <dgm:pt modelId="{8D4641C0-B775-45F4-BC7B-EA09521E4DD6}" type="sibTrans" cxnId="{E268EB71-6544-4535-9C85-0561B312A165}">
      <dgm:prSet/>
      <dgm:spPr/>
      <dgm:t>
        <a:bodyPr/>
        <a:lstStyle/>
        <a:p>
          <a:endParaRPr lang="en-GB"/>
        </a:p>
      </dgm:t>
    </dgm:pt>
    <dgm:pt modelId="{EB94BF8F-59DF-440E-8436-92E9BBB628B5}">
      <dgm:prSet/>
      <dgm:spPr/>
      <dgm:t>
        <a:bodyPr/>
        <a:lstStyle/>
        <a:p>
          <a:r>
            <a:rPr lang="en-GB" b="1" dirty="0" smtClean="0"/>
            <a:t>To help professionals in health and education to assist those with Dyspraxia.</a:t>
          </a:r>
          <a:endParaRPr lang="en-GB" b="1" dirty="0"/>
        </a:p>
      </dgm:t>
    </dgm:pt>
    <dgm:pt modelId="{A9620CC2-8F5D-497C-BA63-6C1AC99D6DDA}" type="parTrans" cxnId="{B935CBE9-A58C-40AF-B43E-7F8F78570097}">
      <dgm:prSet/>
      <dgm:spPr/>
      <dgm:t>
        <a:bodyPr/>
        <a:lstStyle/>
        <a:p>
          <a:endParaRPr lang="en-GB"/>
        </a:p>
      </dgm:t>
    </dgm:pt>
    <dgm:pt modelId="{C59CF715-B418-49E4-9B47-A1C326FA4803}" type="sibTrans" cxnId="{B935CBE9-A58C-40AF-B43E-7F8F78570097}">
      <dgm:prSet/>
      <dgm:spPr/>
      <dgm:t>
        <a:bodyPr/>
        <a:lstStyle/>
        <a:p>
          <a:endParaRPr lang="en-GB"/>
        </a:p>
      </dgm:t>
    </dgm:pt>
    <dgm:pt modelId="{AC0D2FE3-A6A6-46D1-9CB3-92DA810AC9B4}">
      <dgm:prSet/>
      <dgm:spPr/>
      <dgm:t>
        <a:bodyPr/>
        <a:lstStyle/>
        <a:p>
          <a:r>
            <a:rPr lang="en-GB" b="1" dirty="0" smtClean="0">
              <a:solidFill>
                <a:schemeClr val="bg2">
                  <a:lumMod val="50000"/>
                </a:schemeClr>
              </a:solidFill>
            </a:rPr>
            <a:t>To promote awareness and understanding of dyspraxia.</a:t>
          </a:r>
          <a:endParaRPr lang="en-GB" b="1" dirty="0">
            <a:solidFill>
              <a:schemeClr val="bg2">
                <a:lumMod val="50000"/>
              </a:schemeClr>
            </a:solidFill>
          </a:endParaRPr>
        </a:p>
      </dgm:t>
    </dgm:pt>
    <dgm:pt modelId="{DDD969D1-3643-4E5A-BA7F-D85B653F60DD}" type="parTrans" cxnId="{06E8BCE9-ACE4-4C21-B951-57C20531C05E}">
      <dgm:prSet/>
      <dgm:spPr/>
      <dgm:t>
        <a:bodyPr/>
        <a:lstStyle/>
        <a:p>
          <a:endParaRPr lang="en-GB"/>
        </a:p>
      </dgm:t>
    </dgm:pt>
    <dgm:pt modelId="{C7057B58-0A57-40D1-A12A-5EB19BE703D4}" type="sibTrans" cxnId="{06E8BCE9-ACE4-4C21-B951-57C20531C05E}">
      <dgm:prSet/>
      <dgm:spPr/>
      <dgm:t>
        <a:bodyPr/>
        <a:lstStyle/>
        <a:p>
          <a:endParaRPr lang="en-GB"/>
        </a:p>
      </dgm:t>
    </dgm:pt>
    <dgm:pt modelId="{4CD1B91C-58FB-4A7C-8F07-C7D041DBB68D}" type="pres">
      <dgm:prSet presAssocID="{003DA6B7-2196-4E7B-A6A6-F51C552BECBD}" presName="diagram" presStyleCnt="0">
        <dgm:presLayoutVars>
          <dgm:dir/>
          <dgm:resizeHandles val="exact"/>
        </dgm:presLayoutVars>
      </dgm:prSet>
      <dgm:spPr/>
      <dgm:t>
        <a:bodyPr/>
        <a:lstStyle/>
        <a:p>
          <a:endParaRPr lang="en-GB"/>
        </a:p>
      </dgm:t>
    </dgm:pt>
    <dgm:pt modelId="{5D228DE9-3AC5-4B68-A240-14D779EF65F5}" type="pres">
      <dgm:prSet presAssocID="{AC0D2FE3-A6A6-46D1-9CB3-92DA810AC9B4}" presName="node" presStyleLbl="node1" presStyleIdx="0" presStyleCnt="4" custScaleX="80027" custScaleY="66084" custLinFactNeighborX="-1021" custLinFactNeighborY="15561">
        <dgm:presLayoutVars>
          <dgm:bulletEnabled val="1"/>
        </dgm:presLayoutVars>
      </dgm:prSet>
      <dgm:spPr/>
      <dgm:t>
        <a:bodyPr/>
        <a:lstStyle/>
        <a:p>
          <a:endParaRPr lang="en-GB"/>
        </a:p>
      </dgm:t>
    </dgm:pt>
    <dgm:pt modelId="{C0F1C1E4-36FF-4614-BFD5-CE31AC60A2AC}" type="pres">
      <dgm:prSet presAssocID="{C7057B58-0A57-40D1-A12A-5EB19BE703D4}" presName="sibTrans" presStyleCnt="0"/>
      <dgm:spPr/>
    </dgm:pt>
    <dgm:pt modelId="{2C867009-4294-4984-8091-5CE868B0A1C5}" type="pres">
      <dgm:prSet presAssocID="{D17B8376-94AD-4F30-ACAD-B027596EEC29}" presName="node" presStyleLbl="node1" presStyleIdx="1" presStyleCnt="4" custScaleX="69749" custScaleY="56731" custLinFactNeighborX="349" custLinFactNeighborY="15879">
        <dgm:presLayoutVars>
          <dgm:bulletEnabled val="1"/>
        </dgm:presLayoutVars>
      </dgm:prSet>
      <dgm:spPr/>
      <dgm:t>
        <a:bodyPr/>
        <a:lstStyle/>
        <a:p>
          <a:endParaRPr lang="en-GB"/>
        </a:p>
      </dgm:t>
    </dgm:pt>
    <dgm:pt modelId="{3D248695-DCED-486D-88B6-B8A30635EE68}" type="pres">
      <dgm:prSet presAssocID="{8D4641C0-B775-45F4-BC7B-EA09521E4DD6}" presName="sibTrans" presStyleCnt="0"/>
      <dgm:spPr/>
    </dgm:pt>
    <dgm:pt modelId="{07919085-EA58-49BF-948E-887E1B4273D5}" type="pres">
      <dgm:prSet presAssocID="{D7E14A86-E51A-40C9-9CE6-2D2A82B1D2A7}" presName="node" presStyleLbl="node1" presStyleIdx="2" presStyleCnt="4" custScaleX="71803" custScaleY="43602">
        <dgm:presLayoutVars>
          <dgm:bulletEnabled val="1"/>
        </dgm:presLayoutVars>
      </dgm:prSet>
      <dgm:spPr/>
      <dgm:t>
        <a:bodyPr/>
        <a:lstStyle/>
        <a:p>
          <a:endParaRPr lang="en-GB"/>
        </a:p>
      </dgm:t>
    </dgm:pt>
    <dgm:pt modelId="{8F6B3D14-3A93-4B25-A946-3F9771D622CD}" type="pres">
      <dgm:prSet presAssocID="{C9FF2264-B68A-4D5E-AEAF-7E1E5A273FD8}" presName="sibTrans" presStyleCnt="0"/>
      <dgm:spPr/>
    </dgm:pt>
    <dgm:pt modelId="{817B20EA-7E6A-4104-B16F-B8A6FD0795F1}" type="pres">
      <dgm:prSet presAssocID="{EB94BF8F-59DF-440E-8436-92E9BBB628B5}" presName="node" presStyleLbl="node1" presStyleIdx="3" presStyleCnt="4" custScaleX="72839" custScaleY="50790">
        <dgm:presLayoutVars>
          <dgm:bulletEnabled val="1"/>
        </dgm:presLayoutVars>
      </dgm:prSet>
      <dgm:spPr/>
      <dgm:t>
        <a:bodyPr/>
        <a:lstStyle/>
        <a:p>
          <a:endParaRPr lang="en-GB"/>
        </a:p>
      </dgm:t>
    </dgm:pt>
  </dgm:ptLst>
  <dgm:cxnLst>
    <dgm:cxn modelId="{88FF3F9A-9FF5-4654-9406-DFEE2298ABB4}" type="presOf" srcId="{AC0D2FE3-A6A6-46D1-9CB3-92DA810AC9B4}" destId="{5D228DE9-3AC5-4B68-A240-14D779EF65F5}" srcOrd="0" destOrd="0" presId="urn:microsoft.com/office/officeart/2005/8/layout/default#6"/>
    <dgm:cxn modelId="{824DFB26-DF43-4DE1-8209-10CAA2078754}" type="presOf" srcId="{EB94BF8F-59DF-440E-8436-92E9BBB628B5}" destId="{817B20EA-7E6A-4104-B16F-B8A6FD0795F1}" srcOrd="0" destOrd="0" presId="urn:microsoft.com/office/officeart/2005/8/layout/default#6"/>
    <dgm:cxn modelId="{B935CBE9-A58C-40AF-B43E-7F8F78570097}" srcId="{003DA6B7-2196-4E7B-A6A6-F51C552BECBD}" destId="{EB94BF8F-59DF-440E-8436-92E9BBB628B5}" srcOrd="3" destOrd="0" parTransId="{A9620CC2-8F5D-497C-BA63-6C1AC99D6DDA}" sibTransId="{C59CF715-B418-49E4-9B47-A1C326FA4803}"/>
    <dgm:cxn modelId="{037FA3EB-6AD4-4744-8997-FE7AFABBD84F}" type="presOf" srcId="{D17B8376-94AD-4F30-ACAD-B027596EEC29}" destId="{2C867009-4294-4984-8091-5CE868B0A1C5}" srcOrd="0" destOrd="0" presId="urn:microsoft.com/office/officeart/2005/8/layout/default#6"/>
    <dgm:cxn modelId="{D088046B-843F-434A-814E-065C4E741E67}" type="presOf" srcId="{003DA6B7-2196-4E7B-A6A6-F51C552BECBD}" destId="{4CD1B91C-58FB-4A7C-8F07-C7D041DBB68D}" srcOrd="0" destOrd="0" presId="urn:microsoft.com/office/officeart/2005/8/layout/default#6"/>
    <dgm:cxn modelId="{886A22D6-0E0B-454F-89A5-AA12D518AFB9}" srcId="{003DA6B7-2196-4E7B-A6A6-F51C552BECBD}" destId="{D7E14A86-E51A-40C9-9CE6-2D2A82B1D2A7}" srcOrd="2" destOrd="0" parTransId="{106376DD-0BF6-4121-9BA5-C7EAC7A0F1F5}" sibTransId="{C9FF2264-B68A-4D5E-AEAF-7E1E5A273FD8}"/>
    <dgm:cxn modelId="{06E8BCE9-ACE4-4C21-B951-57C20531C05E}" srcId="{003DA6B7-2196-4E7B-A6A6-F51C552BECBD}" destId="{AC0D2FE3-A6A6-46D1-9CB3-92DA810AC9B4}" srcOrd="0" destOrd="0" parTransId="{DDD969D1-3643-4E5A-BA7F-D85B653F60DD}" sibTransId="{C7057B58-0A57-40D1-A12A-5EB19BE703D4}"/>
    <dgm:cxn modelId="{0E7840FC-FA5D-4A49-BF51-96137ED96CFF}" type="presOf" srcId="{D7E14A86-E51A-40C9-9CE6-2D2A82B1D2A7}" destId="{07919085-EA58-49BF-948E-887E1B4273D5}" srcOrd="0" destOrd="0" presId="urn:microsoft.com/office/officeart/2005/8/layout/default#6"/>
    <dgm:cxn modelId="{E268EB71-6544-4535-9C85-0561B312A165}" srcId="{003DA6B7-2196-4E7B-A6A6-F51C552BECBD}" destId="{D17B8376-94AD-4F30-ACAD-B027596EEC29}" srcOrd="1" destOrd="0" parTransId="{F0C2E601-A32F-477F-99D4-AE36F34763DB}" sibTransId="{8D4641C0-B775-45F4-BC7B-EA09521E4DD6}"/>
    <dgm:cxn modelId="{A7B266F0-0286-47F2-A4E5-7CC344D4C5C1}" type="presParOf" srcId="{4CD1B91C-58FB-4A7C-8F07-C7D041DBB68D}" destId="{5D228DE9-3AC5-4B68-A240-14D779EF65F5}" srcOrd="0" destOrd="0" presId="urn:microsoft.com/office/officeart/2005/8/layout/default#6"/>
    <dgm:cxn modelId="{98468CD2-004E-49F4-834B-242EF1370763}" type="presParOf" srcId="{4CD1B91C-58FB-4A7C-8F07-C7D041DBB68D}" destId="{C0F1C1E4-36FF-4614-BFD5-CE31AC60A2AC}" srcOrd="1" destOrd="0" presId="urn:microsoft.com/office/officeart/2005/8/layout/default#6"/>
    <dgm:cxn modelId="{4840C551-6F82-4FB9-9E1B-D8866A925C7B}" type="presParOf" srcId="{4CD1B91C-58FB-4A7C-8F07-C7D041DBB68D}" destId="{2C867009-4294-4984-8091-5CE868B0A1C5}" srcOrd="2" destOrd="0" presId="urn:microsoft.com/office/officeart/2005/8/layout/default#6"/>
    <dgm:cxn modelId="{E9972BC4-628F-43AD-9A6B-AEECD837FCA0}" type="presParOf" srcId="{4CD1B91C-58FB-4A7C-8F07-C7D041DBB68D}" destId="{3D248695-DCED-486D-88B6-B8A30635EE68}" srcOrd="3" destOrd="0" presId="urn:microsoft.com/office/officeart/2005/8/layout/default#6"/>
    <dgm:cxn modelId="{03BA5B70-CC5B-4AE7-A7B8-F50F3B2C7067}" type="presParOf" srcId="{4CD1B91C-58FB-4A7C-8F07-C7D041DBB68D}" destId="{07919085-EA58-49BF-948E-887E1B4273D5}" srcOrd="4" destOrd="0" presId="urn:microsoft.com/office/officeart/2005/8/layout/default#6"/>
    <dgm:cxn modelId="{54C85D24-A1D6-4174-972B-0DB57A863075}" type="presParOf" srcId="{4CD1B91C-58FB-4A7C-8F07-C7D041DBB68D}" destId="{8F6B3D14-3A93-4B25-A946-3F9771D622CD}" srcOrd="5" destOrd="0" presId="urn:microsoft.com/office/officeart/2005/8/layout/default#6"/>
    <dgm:cxn modelId="{7F65D070-04C0-450D-B482-DDC87B229428}" type="presParOf" srcId="{4CD1B91C-58FB-4A7C-8F07-C7D041DBB68D}" destId="{817B20EA-7E6A-4104-B16F-B8A6FD0795F1}" srcOrd="6"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A11EE-02CE-4F4E-B39A-223ADB8CFFEA}">
      <dsp:nvSpPr>
        <dsp:cNvPr id="0" name=""/>
        <dsp:cNvSpPr/>
      </dsp:nvSpPr>
      <dsp:spPr>
        <a:xfrm>
          <a:off x="128094" y="193997"/>
          <a:ext cx="2615839" cy="20426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FF0000"/>
              </a:solidFill>
            </a:rPr>
            <a:t>Poor posture, body awareness and awkward movements</a:t>
          </a:r>
          <a:endParaRPr lang="en-GB" sz="2000" kern="1200" dirty="0"/>
        </a:p>
      </dsp:txBody>
      <dsp:txXfrm>
        <a:off x="128094" y="193997"/>
        <a:ext cx="2615839" cy="2042696"/>
      </dsp:txXfrm>
    </dsp:sp>
    <dsp:sp modelId="{4C7599F0-EEBE-45B4-AEC4-3309749B35CA}">
      <dsp:nvSpPr>
        <dsp:cNvPr id="0" name=""/>
        <dsp:cNvSpPr/>
      </dsp:nvSpPr>
      <dsp:spPr>
        <a:xfrm>
          <a:off x="2972735" y="147173"/>
          <a:ext cx="3409059" cy="21183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Difficulties at School</a:t>
          </a:r>
          <a:endParaRPr lang="en-GB" sz="2400" b="1" kern="1200" dirty="0">
            <a:solidFill>
              <a:schemeClr val="tx1"/>
            </a:solidFill>
          </a:endParaRPr>
        </a:p>
      </dsp:txBody>
      <dsp:txXfrm>
        <a:off x="2972735" y="147173"/>
        <a:ext cx="3409059" cy="2118339"/>
      </dsp:txXfrm>
    </dsp:sp>
    <dsp:sp modelId="{34DB6D87-39A3-4376-B1AD-2EA1C384F90B}">
      <dsp:nvSpPr>
        <dsp:cNvPr id="0" name=""/>
        <dsp:cNvSpPr/>
      </dsp:nvSpPr>
      <dsp:spPr>
        <a:xfrm>
          <a:off x="6665422" y="344927"/>
          <a:ext cx="2394467" cy="1722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2">
                  <a:lumMod val="10000"/>
                </a:schemeClr>
              </a:solidFill>
            </a:rPr>
            <a:t>Poorly developed organisational skills and difficulty with planning written work</a:t>
          </a:r>
          <a:endParaRPr lang="en-GB" sz="2000" b="1" kern="1200" dirty="0">
            <a:solidFill>
              <a:schemeClr val="bg2">
                <a:lumMod val="10000"/>
              </a:schemeClr>
            </a:solidFill>
          </a:endParaRPr>
        </a:p>
      </dsp:txBody>
      <dsp:txXfrm>
        <a:off x="6665422" y="344927"/>
        <a:ext cx="2394467" cy="1722832"/>
      </dsp:txXfrm>
    </dsp:sp>
    <dsp:sp modelId="{B4F5BCED-DDC9-44B8-BC0C-20D2E1F8A1FD}">
      <dsp:nvSpPr>
        <dsp:cNvPr id="0" name=""/>
        <dsp:cNvSpPr/>
      </dsp:nvSpPr>
      <dsp:spPr>
        <a:xfrm>
          <a:off x="28541" y="2735977"/>
          <a:ext cx="2836274" cy="170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tx1"/>
              </a:solidFill>
            </a:rPr>
            <a:t>Writing difficulties both with style and speed - frequently children have an awkward pen grip</a:t>
          </a:r>
        </a:p>
      </dsp:txBody>
      <dsp:txXfrm>
        <a:off x="28541" y="2735977"/>
        <a:ext cx="2836274" cy="1701764"/>
      </dsp:txXfrm>
    </dsp:sp>
    <dsp:sp modelId="{6DECD87E-F344-45E8-BDB4-501882173EA0}">
      <dsp:nvSpPr>
        <dsp:cNvPr id="0" name=""/>
        <dsp:cNvSpPr/>
      </dsp:nvSpPr>
      <dsp:spPr>
        <a:xfrm>
          <a:off x="3148442" y="2549140"/>
          <a:ext cx="2836274" cy="20754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002060"/>
              </a:solidFill>
            </a:rPr>
            <a:t>Confusion over laterality with the pupil interchanging between left and right hand for different tasks</a:t>
          </a:r>
          <a:endParaRPr lang="en-GB" sz="2000" b="1" kern="1200" dirty="0">
            <a:solidFill>
              <a:srgbClr val="002060"/>
            </a:solidFill>
          </a:endParaRPr>
        </a:p>
      </dsp:txBody>
      <dsp:txXfrm>
        <a:off x="3148442" y="2549140"/>
        <a:ext cx="2836274" cy="2075438"/>
      </dsp:txXfrm>
    </dsp:sp>
    <dsp:sp modelId="{632666BB-7E35-41D3-BECC-5608CDF0B00A}">
      <dsp:nvSpPr>
        <dsp:cNvPr id="0" name=""/>
        <dsp:cNvSpPr/>
      </dsp:nvSpPr>
      <dsp:spPr>
        <a:xfrm>
          <a:off x="6282128" y="2623490"/>
          <a:ext cx="2836274" cy="170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rgbClr val="7030A0"/>
              </a:solidFill>
            </a:rPr>
            <a:t>Poor short term visual and verbal memory - copying from the board, dictation, following instructions</a:t>
          </a:r>
        </a:p>
      </dsp:txBody>
      <dsp:txXfrm>
        <a:off x="6282128" y="2623490"/>
        <a:ext cx="2836274" cy="1701764"/>
      </dsp:txXfrm>
    </dsp:sp>
    <dsp:sp modelId="{875213E9-7CC7-4D49-851E-8733B48CF8CD}">
      <dsp:nvSpPr>
        <dsp:cNvPr id="0" name=""/>
        <dsp:cNvSpPr/>
      </dsp:nvSpPr>
      <dsp:spPr>
        <a:xfrm>
          <a:off x="3148442" y="4908205"/>
          <a:ext cx="2836274" cy="170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smtClean="0">
              <a:solidFill>
                <a:schemeClr val="tx1"/>
              </a:solidFill>
            </a:rPr>
            <a:t>Difficulties with physical activities such as in P.E. with the child having difficulty with eye hand and eye foot co-ordination (i.e. ball skills), running or using equipment easily</a:t>
          </a:r>
          <a:endParaRPr lang="en-GB" sz="1600" b="1" kern="1200" dirty="0">
            <a:solidFill>
              <a:schemeClr val="tx1"/>
            </a:solidFill>
          </a:endParaRPr>
        </a:p>
      </dsp:txBody>
      <dsp:txXfrm>
        <a:off x="3148442" y="4908205"/>
        <a:ext cx="2836274" cy="1701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7ADEB-1963-44CB-93D5-46F2C3DEC9D8}">
      <dsp:nvSpPr>
        <dsp:cNvPr id="0" name=""/>
        <dsp:cNvSpPr/>
      </dsp:nvSpPr>
      <dsp:spPr>
        <a:xfrm>
          <a:off x="903649" y="2787"/>
          <a:ext cx="2259123" cy="13554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rgbClr val="C00000"/>
              </a:solidFill>
            </a:rPr>
            <a:t>Some children may have phobias, obsessive or immature behaviour</a:t>
          </a:r>
        </a:p>
      </dsp:txBody>
      <dsp:txXfrm>
        <a:off x="903649" y="2787"/>
        <a:ext cx="2259123" cy="1355474"/>
      </dsp:txXfrm>
    </dsp:sp>
    <dsp:sp modelId="{E1E0E941-7427-4A52-ACBA-435BA928418B}">
      <dsp:nvSpPr>
        <dsp:cNvPr id="0" name=""/>
        <dsp:cNvSpPr/>
      </dsp:nvSpPr>
      <dsp:spPr>
        <a:xfrm>
          <a:off x="3388686" y="2787"/>
          <a:ext cx="2259123" cy="13554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rPr>
            <a:t>Problems with awareness of time, pupils need constant reminders</a:t>
          </a:r>
          <a:endParaRPr lang="en-GB" sz="1800" kern="1200" dirty="0">
            <a:solidFill>
              <a:schemeClr val="tx1"/>
            </a:solidFill>
          </a:endParaRPr>
        </a:p>
      </dsp:txBody>
      <dsp:txXfrm>
        <a:off x="3388686" y="2787"/>
        <a:ext cx="2259123" cy="1355474"/>
      </dsp:txXfrm>
    </dsp:sp>
    <dsp:sp modelId="{77EA2163-43F9-41F6-ADA4-42BE974CDD2B}">
      <dsp:nvSpPr>
        <dsp:cNvPr id="0" name=""/>
        <dsp:cNvSpPr/>
      </dsp:nvSpPr>
      <dsp:spPr>
        <a:xfrm>
          <a:off x="5873722" y="2787"/>
          <a:ext cx="2259123" cy="13554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Activities which involve well developed sequencing ability or speed of processing are difficult</a:t>
          </a:r>
        </a:p>
      </dsp:txBody>
      <dsp:txXfrm>
        <a:off x="5873722" y="2787"/>
        <a:ext cx="2259123" cy="1355474"/>
      </dsp:txXfrm>
    </dsp:sp>
    <dsp:sp modelId="{E70CCA40-0237-41AF-B447-BCE52FB903AF}">
      <dsp:nvSpPr>
        <dsp:cNvPr id="0" name=""/>
        <dsp:cNvSpPr/>
      </dsp:nvSpPr>
      <dsp:spPr>
        <a:xfrm>
          <a:off x="903649" y="1999979"/>
          <a:ext cx="2259123" cy="13554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rgbClr val="FF0000"/>
              </a:solidFill>
            </a:rPr>
            <a:t>Often loners and have limited social development</a:t>
          </a:r>
          <a:endParaRPr lang="en-GB" sz="1800" b="1" kern="1200" dirty="0">
            <a:solidFill>
              <a:srgbClr val="FF0000"/>
            </a:solidFill>
          </a:endParaRPr>
        </a:p>
      </dsp:txBody>
      <dsp:txXfrm>
        <a:off x="903649" y="1999979"/>
        <a:ext cx="2259123" cy="1355474"/>
      </dsp:txXfrm>
    </dsp:sp>
    <dsp:sp modelId="{EA2A7918-062D-4C44-9E9F-B05DBDE97306}">
      <dsp:nvSpPr>
        <dsp:cNvPr id="0" name=""/>
        <dsp:cNvSpPr/>
      </dsp:nvSpPr>
      <dsp:spPr>
        <a:xfrm>
          <a:off x="3388686" y="1701924"/>
          <a:ext cx="2259123" cy="19515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2"/>
              </a:solidFill>
            </a:rPr>
            <a:t>Lack of awareness of potential danger, particularly relevant to practical and science </a:t>
          </a:r>
        </a:p>
      </dsp:txBody>
      <dsp:txXfrm>
        <a:off x="3388686" y="1701924"/>
        <a:ext cx="2259123" cy="1951584"/>
      </dsp:txXfrm>
    </dsp:sp>
    <dsp:sp modelId="{52C8CAAE-2778-48E3-8BA1-A022955C7A3A}">
      <dsp:nvSpPr>
        <dsp:cNvPr id="0" name=""/>
        <dsp:cNvSpPr/>
      </dsp:nvSpPr>
      <dsp:spPr>
        <a:xfrm>
          <a:off x="5873722" y="1584174"/>
          <a:ext cx="2259123" cy="21870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rPr>
            <a:t>Sensitive to external stimulation e.g. different levels of light, sound and heat intensity</a:t>
          </a:r>
        </a:p>
      </dsp:txBody>
      <dsp:txXfrm>
        <a:off x="5873722" y="1584174"/>
        <a:ext cx="2259123" cy="2187085"/>
      </dsp:txXfrm>
    </dsp:sp>
    <dsp:sp modelId="{7EC99A44-6D0B-4186-97C0-E0FE478D84F7}">
      <dsp:nvSpPr>
        <dsp:cNvPr id="0" name=""/>
        <dsp:cNvSpPr/>
      </dsp:nvSpPr>
      <dsp:spPr>
        <a:xfrm>
          <a:off x="2146167" y="3997171"/>
          <a:ext cx="2259123" cy="13554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t>Often have poor exercise tolerance, tire easily and may require longer periods of rest and sleep</a:t>
          </a:r>
        </a:p>
      </dsp:txBody>
      <dsp:txXfrm>
        <a:off x="2146167" y="3997171"/>
        <a:ext cx="2259123" cy="1355474"/>
      </dsp:txXfrm>
    </dsp:sp>
    <dsp:sp modelId="{1E37302F-4BEF-4994-A364-712D8FBF1306}">
      <dsp:nvSpPr>
        <dsp:cNvPr id="0" name=""/>
        <dsp:cNvSpPr/>
      </dsp:nvSpPr>
      <dsp:spPr>
        <a:xfrm>
          <a:off x="4631204" y="3997171"/>
          <a:ext cx="2259123" cy="13554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bg2">
                  <a:lumMod val="10000"/>
                </a:schemeClr>
              </a:solidFill>
            </a:rPr>
            <a:t>Extremes of emotions, highly excitable at times and evidence of significant mood swings</a:t>
          </a:r>
        </a:p>
      </dsp:txBody>
      <dsp:txXfrm>
        <a:off x="4631204" y="3997171"/>
        <a:ext cx="2259123" cy="13554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E76FF-6AD3-4862-A23B-E9980554945C}">
      <dsp:nvSpPr>
        <dsp:cNvPr id="0" name=""/>
        <dsp:cNvSpPr/>
      </dsp:nvSpPr>
      <dsp:spPr>
        <a:xfrm>
          <a:off x="628650" y="623487"/>
          <a:ext cx="2464593" cy="14787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FF0000"/>
              </a:solidFill>
            </a:rPr>
            <a:t>Break down activities and tasks into smaller components</a:t>
          </a:r>
          <a:endParaRPr lang="en-GB" sz="2000" b="1" kern="1200" dirty="0">
            <a:solidFill>
              <a:srgbClr val="FF0000"/>
            </a:solidFill>
          </a:endParaRPr>
        </a:p>
      </dsp:txBody>
      <dsp:txXfrm>
        <a:off x="628650" y="623487"/>
        <a:ext cx="2464593" cy="1478756"/>
      </dsp:txXfrm>
    </dsp:sp>
    <dsp:sp modelId="{679D7EA3-3BFC-4C38-9A84-4277B6111421}">
      <dsp:nvSpPr>
        <dsp:cNvPr id="0" name=""/>
        <dsp:cNvSpPr/>
      </dsp:nvSpPr>
      <dsp:spPr>
        <a:xfrm>
          <a:off x="3339703" y="1470"/>
          <a:ext cx="2464593" cy="27227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2">
                  <a:lumMod val="25000"/>
                </a:schemeClr>
              </a:solidFill>
            </a:rPr>
            <a:t>Be aware of  and acknowledge their difficulties and give strategies to reduce the frustration they experience particularly when required to complete written work</a:t>
          </a:r>
          <a:endParaRPr lang="en-GB" sz="1800" b="1" kern="1200" dirty="0">
            <a:solidFill>
              <a:schemeClr val="bg2">
                <a:lumMod val="25000"/>
              </a:schemeClr>
            </a:solidFill>
          </a:endParaRPr>
        </a:p>
      </dsp:txBody>
      <dsp:txXfrm>
        <a:off x="3339703" y="1470"/>
        <a:ext cx="2464593" cy="2722789"/>
      </dsp:txXfrm>
    </dsp:sp>
    <dsp:sp modelId="{50CE0214-6FFA-4B5E-ACD0-917F97C7810F}">
      <dsp:nvSpPr>
        <dsp:cNvPr id="0" name=""/>
        <dsp:cNvSpPr/>
      </dsp:nvSpPr>
      <dsp:spPr>
        <a:xfrm>
          <a:off x="6050756" y="168267"/>
          <a:ext cx="2464593" cy="2389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rPr>
            <a:t>Give the child as much encouragement as possible and make sure they are not made to feel a failure</a:t>
          </a:r>
          <a:endParaRPr lang="en-GB" sz="1800" b="1" kern="1200" dirty="0">
            <a:solidFill>
              <a:schemeClr val="tx1"/>
            </a:solidFill>
          </a:endParaRPr>
        </a:p>
      </dsp:txBody>
      <dsp:txXfrm>
        <a:off x="6050756" y="168267"/>
        <a:ext cx="2464593" cy="2389196"/>
      </dsp:txXfrm>
    </dsp:sp>
    <dsp:sp modelId="{A2903E32-7297-4D0C-93AC-C6EF077EDD5F}">
      <dsp:nvSpPr>
        <dsp:cNvPr id="0" name=""/>
        <dsp:cNvSpPr/>
      </dsp:nvSpPr>
      <dsp:spPr>
        <a:xfrm>
          <a:off x="1358145" y="2970719"/>
          <a:ext cx="2464593" cy="21332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rgbClr val="7030A0"/>
              </a:solidFill>
            </a:rPr>
            <a:t>Assist with short term verbal memory tasks by not giving too many words in dictation and asking the child to repeat instructions to you</a:t>
          </a:r>
          <a:endParaRPr lang="en-GB" sz="1800" b="1" kern="1200" dirty="0">
            <a:solidFill>
              <a:srgbClr val="7030A0"/>
            </a:solidFill>
          </a:endParaRPr>
        </a:p>
      </dsp:txBody>
      <dsp:txXfrm>
        <a:off x="1358145" y="2970719"/>
        <a:ext cx="2464593" cy="2133209"/>
      </dsp:txXfrm>
    </dsp:sp>
    <dsp:sp modelId="{69665B60-864C-4450-A8A3-D47CFB000E13}">
      <dsp:nvSpPr>
        <dsp:cNvPr id="0" name=""/>
        <dsp:cNvSpPr/>
      </dsp:nvSpPr>
      <dsp:spPr>
        <a:xfrm>
          <a:off x="4069198" y="3297946"/>
          <a:ext cx="2464593" cy="14787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Teach the child strategies in order to help them remember and organise themselves (e.g. use of diaries and lists)</a:t>
          </a:r>
          <a:endParaRPr lang="en-GB" sz="1600" b="1" kern="1200" dirty="0"/>
        </a:p>
      </dsp:txBody>
      <dsp:txXfrm>
        <a:off x="4069198" y="3297946"/>
        <a:ext cx="2464593" cy="1478756"/>
      </dsp:txXfrm>
    </dsp:sp>
    <dsp:sp modelId="{D12B3536-C3D9-4B2F-8353-38EC66D3FD70}">
      <dsp:nvSpPr>
        <dsp:cNvPr id="0" name=""/>
        <dsp:cNvSpPr/>
      </dsp:nvSpPr>
      <dsp:spPr>
        <a:xfrm>
          <a:off x="6780251" y="3387825"/>
          <a:ext cx="1005603" cy="1298998"/>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GB" sz="1600" kern="1200" dirty="0"/>
        </a:p>
      </dsp:txBody>
      <dsp:txXfrm>
        <a:off x="6780251" y="3387825"/>
        <a:ext cx="1005603" cy="12989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427AA-BE00-4F32-B3B4-2C3BE93E0798}">
      <dsp:nvSpPr>
        <dsp:cNvPr id="0" name=""/>
        <dsp:cNvSpPr/>
      </dsp:nvSpPr>
      <dsp:spPr>
        <a:xfrm>
          <a:off x="1004" y="6064"/>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FFFF00"/>
              </a:solidFill>
            </a:rPr>
            <a:t>Allow access to word processors/lap tops/palm tops if they are available, - a voice processor with at least 80% accuracy can be invaluable</a:t>
          </a:r>
        </a:p>
      </dsp:txBody>
      <dsp:txXfrm>
        <a:off x="1004" y="6064"/>
        <a:ext cx="3917900" cy="2350740"/>
      </dsp:txXfrm>
    </dsp:sp>
    <dsp:sp modelId="{F39F538C-6673-4E85-96C5-D8C43A402AFD}">
      <dsp:nvSpPr>
        <dsp:cNvPr id="0" name=""/>
        <dsp:cNvSpPr/>
      </dsp:nvSpPr>
      <dsp:spPr>
        <a:xfrm>
          <a:off x="4310695" y="6064"/>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Ensure that where required assistance is given to the pupil to find his/her way around, they may forget where they are supposed to be</a:t>
          </a:r>
        </a:p>
      </dsp:txBody>
      <dsp:txXfrm>
        <a:off x="4310695" y="6064"/>
        <a:ext cx="3917900" cy="2350740"/>
      </dsp:txXfrm>
    </dsp:sp>
    <dsp:sp modelId="{E0887225-B063-45E8-A15C-6AE1F0E540C5}">
      <dsp:nvSpPr>
        <dsp:cNvPr id="0" name=""/>
        <dsp:cNvSpPr/>
      </dsp:nvSpPr>
      <dsp:spPr>
        <a:xfrm>
          <a:off x="802430" y="2748595"/>
          <a:ext cx="6624738"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smtClean="0">
              <a:solidFill>
                <a:schemeClr val="tx1"/>
              </a:solidFill>
            </a:rPr>
            <a:t>In P.E./games gain advice from the medical professionals and ensure that if the child is unable to join in a team game that he/she is given activities that will build up their particular abilities. Where possible allow the child alternatives from taking part in team games where the child will be identified as letting his/her side down</a:t>
          </a:r>
        </a:p>
      </dsp:txBody>
      <dsp:txXfrm>
        <a:off x="802430" y="2748595"/>
        <a:ext cx="6624738" cy="2350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DE07D-C1B7-4571-970F-8B5488B364A4}">
      <dsp:nvSpPr>
        <dsp:cNvPr id="0" name=""/>
        <dsp:cNvSpPr/>
      </dsp:nvSpPr>
      <dsp:spPr>
        <a:xfrm>
          <a:off x="19244" y="966"/>
          <a:ext cx="4199282" cy="25195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Focus on the development of physical skills rather than on team sports. Young people with dyspraxia find it very difficult to plan their movements while at the same time responding to an ever-changing environment with lots of distractions.</a:t>
          </a:r>
          <a:endParaRPr lang="en-GB" sz="1800" kern="1200" dirty="0"/>
        </a:p>
      </dsp:txBody>
      <dsp:txXfrm>
        <a:off x="19244" y="966"/>
        <a:ext cx="4199282" cy="2519569"/>
      </dsp:txXfrm>
    </dsp:sp>
    <dsp:sp modelId="{2E5504FB-E771-4B74-A370-5549B4FA1466}">
      <dsp:nvSpPr>
        <dsp:cNvPr id="0" name=""/>
        <dsp:cNvSpPr/>
      </dsp:nvSpPr>
      <dsp:spPr>
        <a:xfrm>
          <a:off x="4638456" y="966"/>
          <a:ext cx="4199282" cy="25195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smtClean="0">
              <a:solidFill>
                <a:srgbClr val="C00000"/>
              </a:solidFill>
            </a:rPr>
            <a:t>Sports involving ball skills or the manipulation of objects are often more difficult for young people with dyspraxia. Provide opportunities for participation in alternative sport activities that will still help the young person to develop strength, stamina and physical fitness.</a:t>
          </a:r>
          <a:endParaRPr lang="en-GB" sz="1800" b="1" kern="1200" dirty="0">
            <a:solidFill>
              <a:srgbClr val="C00000"/>
            </a:solidFill>
          </a:endParaRPr>
        </a:p>
      </dsp:txBody>
      <dsp:txXfrm>
        <a:off x="4638456" y="966"/>
        <a:ext cx="4199282" cy="2519569"/>
      </dsp:txXfrm>
    </dsp:sp>
    <dsp:sp modelId="{2AACE59C-977B-4CC3-94E6-8EEDD7EE8AAA}">
      <dsp:nvSpPr>
        <dsp:cNvPr id="0" name=""/>
        <dsp:cNvSpPr/>
      </dsp:nvSpPr>
      <dsp:spPr>
        <a:xfrm>
          <a:off x="2304242" y="2917032"/>
          <a:ext cx="4199282" cy="25195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rgbClr val="002060"/>
              </a:solidFill>
            </a:rPr>
            <a:t>Keep the environment as predictable as possible while teaching new skills.</a:t>
          </a:r>
          <a:endParaRPr lang="en-GB" sz="2400" b="1" kern="1200" dirty="0">
            <a:solidFill>
              <a:srgbClr val="002060"/>
            </a:solidFill>
          </a:endParaRPr>
        </a:p>
      </dsp:txBody>
      <dsp:txXfrm>
        <a:off x="2304242" y="2917032"/>
        <a:ext cx="4199282" cy="25195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28DE9-3AC5-4B68-A240-14D779EF65F5}">
      <dsp:nvSpPr>
        <dsp:cNvPr id="0" name=""/>
        <dsp:cNvSpPr/>
      </dsp:nvSpPr>
      <dsp:spPr>
        <a:xfrm>
          <a:off x="0" y="491564"/>
          <a:ext cx="3966950" cy="19654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smtClean="0">
              <a:solidFill>
                <a:schemeClr val="bg2">
                  <a:lumMod val="50000"/>
                </a:schemeClr>
              </a:solidFill>
            </a:rPr>
            <a:t>To promote awareness and understanding of dyspraxia.</a:t>
          </a:r>
          <a:endParaRPr lang="en-GB" sz="2100" b="1" kern="1200" dirty="0">
            <a:solidFill>
              <a:schemeClr val="bg2">
                <a:lumMod val="50000"/>
              </a:schemeClr>
            </a:solidFill>
          </a:endParaRPr>
        </a:p>
      </dsp:txBody>
      <dsp:txXfrm>
        <a:off x="0" y="491564"/>
        <a:ext cx="3966950" cy="1965476"/>
      </dsp:txXfrm>
    </dsp:sp>
    <dsp:sp modelId="{2C867009-4294-4984-8091-5CE868B0A1C5}">
      <dsp:nvSpPr>
        <dsp:cNvPr id="0" name=""/>
        <dsp:cNvSpPr/>
      </dsp:nvSpPr>
      <dsp:spPr>
        <a:xfrm>
          <a:off x="4473755" y="640111"/>
          <a:ext cx="3457468" cy="16872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smtClean="0">
              <a:solidFill>
                <a:srgbClr val="C00000"/>
              </a:solidFill>
            </a:rPr>
            <a:t>To promote better diagnostic and treatment facilities for those who have dyspraxia.</a:t>
          </a:r>
          <a:endParaRPr lang="en-GB" sz="2100" b="1" kern="1200" dirty="0">
            <a:solidFill>
              <a:srgbClr val="C00000"/>
            </a:solidFill>
          </a:endParaRPr>
        </a:p>
      </dsp:txBody>
      <dsp:txXfrm>
        <a:off x="4473755" y="640111"/>
        <a:ext cx="3457468" cy="1687298"/>
      </dsp:txXfrm>
    </dsp:sp>
    <dsp:sp modelId="{07919085-EA58-49BF-948E-887E1B4273D5}">
      <dsp:nvSpPr>
        <dsp:cNvPr id="0" name=""/>
        <dsp:cNvSpPr/>
      </dsp:nvSpPr>
      <dsp:spPr>
        <a:xfrm>
          <a:off x="132798" y="2596818"/>
          <a:ext cx="3559285" cy="12968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To support individuals and families affected by dyspraxia</a:t>
          </a:r>
          <a:r>
            <a:rPr lang="en-GB" sz="2800" b="1" kern="1200" dirty="0" smtClean="0">
              <a:solidFill>
                <a:schemeClr val="tx1"/>
              </a:solidFill>
            </a:rPr>
            <a:t>.</a:t>
          </a:r>
          <a:endParaRPr lang="en-GB" sz="2800" b="1" kern="1200" dirty="0">
            <a:solidFill>
              <a:schemeClr val="tx1"/>
            </a:solidFill>
          </a:endParaRPr>
        </a:p>
      </dsp:txBody>
      <dsp:txXfrm>
        <a:off x="132798" y="2596818"/>
        <a:ext cx="3559285" cy="1296814"/>
      </dsp:txXfrm>
    </dsp:sp>
    <dsp:sp modelId="{817B20EA-7E6A-4104-B16F-B8A6FD0795F1}">
      <dsp:nvSpPr>
        <dsp:cNvPr id="0" name=""/>
        <dsp:cNvSpPr/>
      </dsp:nvSpPr>
      <dsp:spPr>
        <a:xfrm>
          <a:off x="4187785" y="2489925"/>
          <a:ext cx="3610640" cy="1510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smtClean="0"/>
            <a:t>To help professionals in health and education to assist those with Dyspraxia.</a:t>
          </a:r>
          <a:endParaRPr lang="en-GB" sz="2100" b="1" kern="1200" dirty="0"/>
        </a:p>
      </dsp:txBody>
      <dsp:txXfrm>
        <a:off x="4187785" y="2489925"/>
        <a:ext cx="3610640" cy="15106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1AE57C79-C1D5-4535-92E2-D915DF1C0614}" type="datetimeFigureOut">
              <a:rPr lang="en-GB" smtClean="0"/>
              <a:pPr/>
              <a:t>17/11/2016</a:t>
            </a:fld>
            <a:endParaRPr lang="en-GB"/>
          </a:p>
        </p:txBody>
      </p:sp>
      <p:sp>
        <p:nvSpPr>
          <p:cNvPr id="4" name="Footer Placeholder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27E04BC5-00C4-487A-BD7C-62F76F23347D}" type="slidenum">
              <a:rPr lang="en-GB" smtClean="0"/>
              <a:pPr/>
              <a:t>‹#›</a:t>
            </a:fld>
            <a:endParaRPr lang="en-GB"/>
          </a:p>
        </p:txBody>
      </p:sp>
    </p:spTree>
    <p:extLst>
      <p:ext uri="{BB962C8B-B14F-4D97-AF65-F5344CB8AC3E}">
        <p14:creationId xmlns:p14="http://schemas.microsoft.com/office/powerpoint/2010/main" val="2446243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3C9DBEF1-DC8A-4F56-B636-BC260EC4C75A}" type="datetimeFigureOut">
              <a:rPr lang="en-GB" smtClean="0"/>
              <a:pPr/>
              <a:t>17/11/2016</a:t>
            </a:fld>
            <a:endParaRPr lang="en-GB"/>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8B1AFA34-9593-4EEA-88CE-27AFCBED582D}" type="slidenum">
              <a:rPr lang="en-GB" smtClean="0"/>
              <a:pPr/>
              <a:t>‹#›</a:t>
            </a:fld>
            <a:endParaRPr lang="en-GB"/>
          </a:p>
        </p:txBody>
      </p:sp>
    </p:spTree>
    <p:extLst>
      <p:ext uri="{BB962C8B-B14F-4D97-AF65-F5344CB8AC3E}">
        <p14:creationId xmlns:p14="http://schemas.microsoft.com/office/powerpoint/2010/main" val="3049874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that these labels are often used in an interchangeable way. We are not diagnosticians and the talk does not enable people to diagnosis but to recognise when a child is struggling. DCD is an umbrella term for all coordination difficulties.</a:t>
            </a:r>
            <a:endParaRPr lang="en-GB" dirty="0"/>
          </a:p>
        </p:txBody>
      </p:sp>
      <p:sp>
        <p:nvSpPr>
          <p:cNvPr id="4" name="Slide Number Placeholder 3"/>
          <p:cNvSpPr>
            <a:spLocks noGrp="1"/>
          </p:cNvSpPr>
          <p:nvPr>
            <p:ph type="sldNum" sz="quarter" idx="10"/>
          </p:nvPr>
        </p:nvSpPr>
        <p:spPr/>
        <p:txBody>
          <a:bodyPr/>
          <a:lstStyle/>
          <a:p>
            <a:fld id="{8B1AFA34-9593-4EEA-88CE-27AFCBED582D}" type="slidenum">
              <a:rPr lang="en-GB" smtClean="0"/>
              <a:pPr/>
              <a:t>1</a:t>
            </a:fld>
            <a:endParaRPr lang="en-GB"/>
          </a:p>
        </p:txBody>
      </p:sp>
    </p:spTree>
    <p:extLst>
      <p:ext uri="{BB962C8B-B14F-4D97-AF65-F5344CB8AC3E}">
        <p14:creationId xmlns:p14="http://schemas.microsoft.com/office/powerpoint/2010/main" val="312503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you can unpick the definition if you want and talk about the different areas and how they impact.</a:t>
            </a:r>
            <a:endParaRPr lang="en-GB" dirty="0"/>
          </a:p>
        </p:txBody>
      </p:sp>
      <p:sp>
        <p:nvSpPr>
          <p:cNvPr id="4" name="Slide Number Placeholder 3"/>
          <p:cNvSpPr>
            <a:spLocks noGrp="1"/>
          </p:cNvSpPr>
          <p:nvPr>
            <p:ph type="sldNum" sz="quarter" idx="10"/>
          </p:nvPr>
        </p:nvSpPr>
        <p:spPr/>
        <p:txBody>
          <a:bodyPr/>
          <a:lstStyle/>
          <a:p>
            <a:fld id="{8B1AFA34-9593-4EEA-88CE-27AFCBED582D}" type="slidenum">
              <a:rPr lang="en-GB" smtClean="0"/>
              <a:pPr/>
              <a:t>2</a:t>
            </a:fld>
            <a:endParaRPr lang="en-GB"/>
          </a:p>
        </p:txBody>
      </p:sp>
    </p:spTree>
    <p:extLst>
      <p:ext uri="{BB962C8B-B14F-4D97-AF65-F5344CB8AC3E}">
        <p14:creationId xmlns:p14="http://schemas.microsoft.com/office/powerpoint/2010/main" val="265916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Underline that it is really not rare and people will be struggling.</a:t>
            </a:r>
            <a:endParaRPr lang="en-GB" dirty="0"/>
          </a:p>
        </p:txBody>
      </p:sp>
      <p:sp>
        <p:nvSpPr>
          <p:cNvPr id="4" name="Slide Number Placeholder 3"/>
          <p:cNvSpPr>
            <a:spLocks noGrp="1"/>
          </p:cNvSpPr>
          <p:nvPr>
            <p:ph type="sldNum" sz="quarter" idx="10"/>
          </p:nvPr>
        </p:nvSpPr>
        <p:spPr/>
        <p:txBody>
          <a:bodyPr/>
          <a:lstStyle/>
          <a:p>
            <a:fld id="{8B1AFA34-9593-4EEA-88CE-27AFCBED582D}" type="slidenum">
              <a:rPr lang="en-GB" smtClean="0"/>
              <a:pPr/>
              <a:t>3</a:t>
            </a:fld>
            <a:endParaRPr lang="en-GB"/>
          </a:p>
        </p:txBody>
      </p:sp>
    </p:spTree>
    <p:extLst>
      <p:ext uri="{BB962C8B-B14F-4D97-AF65-F5344CB8AC3E}">
        <p14:creationId xmlns:p14="http://schemas.microsoft.com/office/powerpoint/2010/main" val="169407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teachers you can really emphasise the ability they have to make or break these children. A great opportunity to allow them to reflect on the huge responsibility they have.</a:t>
            </a:r>
            <a:endParaRPr lang="en-GB" dirty="0"/>
          </a:p>
        </p:txBody>
      </p:sp>
      <p:sp>
        <p:nvSpPr>
          <p:cNvPr id="4" name="Slide Number Placeholder 3"/>
          <p:cNvSpPr>
            <a:spLocks noGrp="1"/>
          </p:cNvSpPr>
          <p:nvPr>
            <p:ph type="sldNum" sz="quarter" idx="10"/>
          </p:nvPr>
        </p:nvSpPr>
        <p:spPr/>
        <p:txBody>
          <a:bodyPr/>
          <a:lstStyle/>
          <a:p>
            <a:fld id="{8B1AFA34-9593-4EEA-88CE-27AFCBED582D}" type="slidenum">
              <a:rPr lang="en-GB" smtClean="0"/>
              <a:pPr/>
              <a:t>4</a:t>
            </a:fld>
            <a:endParaRPr lang="en-GB"/>
          </a:p>
        </p:txBody>
      </p:sp>
    </p:spTree>
    <p:extLst>
      <p:ext uri="{BB962C8B-B14F-4D97-AF65-F5344CB8AC3E}">
        <p14:creationId xmlns:p14="http://schemas.microsoft.com/office/powerpoint/2010/main" val="62676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Liam is a great young ambassador. This also introduces the work of the Foundation too. Will need internet access to view </a:t>
            </a:r>
            <a:r>
              <a:rPr lang="en-GB" dirty="0" err="1" smtClean="0"/>
              <a:t>dso</a:t>
            </a:r>
            <a:r>
              <a:rPr lang="en-GB" dirty="0" smtClean="0"/>
              <a:t> delete if this is not available or ask the audience to take a look on you tube.</a:t>
            </a:r>
            <a:endParaRPr lang="en-GB" dirty="0"/>
          </a:p>
        </p:txBody>
      </p:sp>
      <p:sp>
        <p:nvSpPr>
          <p:cNvPr id="4" name="Slide Number Placeholder 3"/>
          <p:cNvSpPr>
            <a:spLocks noGrp="1"/>
          </p:cNvSpPr>
          <p:nvPr>
            <p:ph type="sldNum" sz="quarter" idx="10"/>
          </p:nvPr>
        </p:nvSpPr>
        <p:spPr/>
        <p:txBody>
          <a:bodyPr/>
          <a:lstStyle/>
          <a:p>
            <a:fld id="{8B1AFA34-9593-4EEA-88CE-27AFCBED582D}" type="slidenum">
              <a:rPr lang="en-GB" smtClean="0"/>
              <a:pPr/>
              <a:t>5</a:t>
            </a:fld>
            <a:endParaRPr lang="en-GB"/>
          </a:p>
        </p:txBody>
      </p:sp>
    </p:spTree>
    <p:extLst>
      <p:ext uri="{BB962C8B-B14F-4D97-AF65-F5344CB8AC3E}">
        <p14:creationId xmlns:p14="http://schemas.microsoft.com/office/powerpoint/2010/main" val="185375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we could offer one set for primary and one for pre school age children too and suggest the DF </a:t>
            </a:r>
            <a:r>
              <a:rPr lang="en-GB" dirty="0" err="1" smtClean="0"/>
              <a:t>handouts</a:t>
            </a:r>
            <a:r>
              <a:rPr lang="en-GB" dirty="0" smtClean="0"/>
              <a:t> to be distributed at this time.</a:t>
            </a:r>
            <a:endParaRPr lang="en-GB" dirty="0"/>
          </a:p>
        </p:txBody>
      </p:sp>
      <p:sp>
        <p:nvSpPr>
          <p:cNvPr id="4" name="Slide Number Placeholder 3"/>
          <p:cNvSpPr>
            <a:spLocks noGrp="1"/>
          </p:cNvSpPr>
          <p:nvPr>
            <p:ph type="sldNum" sz="quarter" idx="10"/>
          </p:nvPr>
        </p:nvSpPr>
        <p:spPr/>
        <p:txBody>
          <a:bodyPr/>
          <a:lstStyle/>
          <a:p>
            <a:fld id="{8B1AFA34-9593-4EEA-88CE-27AFCBED582D}" type="slidenum">
              <a:rPr lang="en-GB" smtClean="0"/>
              <a:pPr/>
              <a:t>9</a:t>
            </a:fld>
            <a:endParaRPr lang="en-GB"/>
          </a:p>
        </p:txBody>
      </p:sp>
    </p:spTree>
    <p:extLst>
      <p:ext uri="{BB962C8B-B14F-4D97-AF65-F5344CB8AC3E}">
        <p14:creationId xmlns:p14="http://schemas.microsoft.com/office/powerpoint/2010/main" val="1859717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impossible to include everything and people will ask questions. If you don’t know the answer that is fine refer them to the DF.</a:t>
            </a:r>
            <a:endParaRPr lang="en-GB" dirty="0"/>
          </a:p>
        </p:txBody>
      </p:sp>
      <p:sp>
        <p:nvSpPr>
          <p:cNvPr id="4" name="Slide Number Placeholder 3"/>
          <p:cNvSpPr>
            <a:spLocks noGrp="1"/>
          </p:cNvSpPr>
          <p:nvPr>
            <p:ph type="sldNum" sz="quarter" idx="10"/>
          </p:nvPr>
        </p:nvSpPr>
        <p:spPr/>
        <p:txBody>
          <a:bodyPr/>
          <a:lstStyle/>
          <a:p>
            <a:fld id="{8B1AFA34-9593-4EEA-88CE-27AFCBED582D}" type="slidenum">
              <a:rPr lang="en-GB" smtClean="0"/>
              <a:pPr/>
              <a:t>12</a:t>
            </a:fld>
            <a:endParaRPr lang="en-GB"/>
          </a:p>
        </p:txBody>
      </p:sp>
    </p:spTree>
    <p:extLst>
      <p:ext uri="{BB962C8B-B14F-4D97-AF65-F5344CB8AC3E}">
        <p14:creationId xmlns:p14="http://schemas.microsoft.com/office/powerpoint/2010/main" val="244598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that this may be a family under pressure!!</a:t>
            </a:r>
            <a:endParaRPr lang="en-GB" dirty="0"/>
          </a:p>
        </p:txBody>
      </p:sp>
      <p:sp>
        <p:nvSpPr>
          <p:cNvPr id="4" name="Slide Number Placeholder 3"/>
          <p:cNvSpPr>
            <a:spLocks noGrp="1"/>
          </p:cNvSpPr>
          <p:nvPr>
            <p:ph type="sldNum" sz="quarter" idx="10"/>
          </p:nvPr>
        </p:nvSpPr>
        <p:spPr/>
        <p:txBody>
          <a:bodyPr/>
          <a:lstStyle/>
          <a:p>
            <a:fld id="{8B1AFA34-9593-4EEA-88CE-27AFCBED582D}" type="slidenum">
              <a:rPr lang="en-GB" smtClean="0"/>
              <a:pPr/>
              <a:t>14</a:t>
            </a:fld>
            <a:endParaRPr lang="en-GB"/>
          </a:p>
        </p:txBody>
      </p:sp>
    </p:spTree>
    <p:extLst>
      <p:ext uri="{BB962C8B-B14F-4D97-AF65-F5344CB8AC3E}">
        <p14:creationId xmlns:p14="http://schemas.microsoft.com/office/powerpoint/2010/main" val="1284426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prices to hand </a:t>
            </a:r>
            <a:r>
              <a:rPr lang="en-GB" smtClean="0"/>
              <a:t>and leaflets.</a:t>
            </a:r>
            <a:endParaRPr lang="en-GB"/>
          </a:p>
        </p:txBody>
      </p:sp>
      <p:sp>
        <p:nvSpPr>
          <p:cNvPr id="4" name="Slide Number Placeholder 3"/>
          <p:cNvSpPr>
            <a:spLocks noGrp="1"/>
          </p:cNvSpPr>
          <p:nvPr>
            <p:ph type="sldNum" sz="quarter" idx="10"/>
          </p:nvPr>
        </p:nvSpPr>
        <p:spPr/>
        <p:txBody>
          <a:bodyPr/>
          <a:lstStyle/>
          <a:p>
            <a:fld id="{8B1AFA34-9593-4EEA-88CE-27AFCBED582D}" type="slidenum">
              <a:rPr lang="en-GB" smtClean="0"/>
              <a:pPr/>
              <a:t>19</a:t>
            </a:fld>
            <a:endParaRPr lang="en-GB"/>
          </a:p>
        </p:txBody>
      </p:sp>
    </p:spTree>
    <p:extLst>
      <p:ext uri="{BB962C8B-B14F-4D97-AF65-F5344CB8AC3E}">
        <p14:creationId xmlns:p14="http://schemas.microsoft.com/office/powerpoint/2010/main" val="309753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9C4D81F-EA04-4390-BCBD-1695A80C83F4}" type="datetimeFigureOut">
              <a:rPr lang="en-GB" smtClean="0"/>
              <a:pPr/>
              <a:t>17/11/2016</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21584F5-24AE-4234-BED4-CB32FBC037E5}" type="slidenum">
              <a:rPr lang="en-GB" smtClean="0"/>
              <a:pPr/>
              <a:t>‹#›</a:t>
            </a:fld>
            <a:endParaRPr lang="en-GB"/>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4D81F-EA04-4390-BCBD-1695A80C83F4}" type="datetimeFigureOut">
              <a:rPr lang="en-GB" smtClean="0"/>
              <a:pPr/>
              <a:t>17/11/2016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584F5-24AE-4234-BED4-CB32FBC037E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C4D81F-EA04-4390-BCBD-1695A80C83F4}" type="datetimeFigureOut">
              <a:rPr lang="en-GB" smtClean="0"/>
              <a:pPr/>
              <a:t>17/11/2016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584F5-24AE-4234-BED4-CB32FBC037E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4D81F-EA04-4390-BCBD-1695A80C83F4}" type="datetimeFigureOut">
              <a:rPr lang="en-GB" smtClean="0"/>
              <a:pPr/>
              <a:t>17/11/2016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584F5-24AE-4234-BED4-CB32FBC037E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9C4D81F-EA04-4390-BCBD-1695A80C83F4}" type="datetimeFigureOut">
              <a:rPr lang="en-GB" smtClean="0"/>
              <a:pPr/>
              <a:t>17/11/2016</a:t>
            </a:fld>
            <a:endParaRPr lang="en-GB"/>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584F5-24AE-4234-BED4-CB32FBC037E5}" type="slidenum">
              <a:rPr lang="en-GB" smtClean="0"/>
              <a:pPr/>
              <a:t>‹#›</a:t>
            </a:fld>
            <a:endParaRPr lang="en-GB"/>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C4D81F-EA04-4390-BCBD-1695A80C83F4}" type="datetimeFigureOut">
              <a:rPr lang="en-GB" smtClean="0"/>
              <a:pPr/>
              <a:t>17/11/2016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1584F5-24AE-4234-BED4-CB32FBC037E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C4D81F-EA04-4390-BCBD-1695A80C83F4}" type="datetimeFigureOut">
              <a:rPr lang="en-GB" smtClean="0"/>
              <a:pPr/>
              <a:t>17/11/2016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1584F5-24AE-4234-BED4-CB32FBC037E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C4D81F-EA04-4390-BCBD-1695A80C83F4}" type="datetimeFigureOut">
              <a:rPr lang="en-GB" smtClean="0"/>
              <a:pPr/>
              <a:t>17/11/2016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1584F5-24AE-4234-BED4-CB32FBC037E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9C4D81F-EA04-4390-BCBD-1695A80C83F4}" type="datetimeFigureOut">
              <a:rPr lang="en-GB" smtClean="0"/>
              <a:pPr/>
              <a:t>17/11/2016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1584F5-24AE-4234-BED4-CB32FBC037E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C4D81F-EA04-4390-BCBD-1695A80C83F4}" type="datetimeFigureOut">
              <a:rPr lang="en-GB" smtClean="0"/>
              <a:pPr/>
              <a:t>17/11/2016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1584F5-24AE-4234-BED4-CB32FBC037E5}" type="slidenum">
              <a:rPr lang="en-GB" smtClean="0"/>
              <a:pPr/>
              <a:t>‹#›</a:t>
            </a:fld>
            <a:endParaRPr lang="en-GB"/>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E9C4D81F-EA04-4390-BCBD-1695A80C83F4}" type="datetimeFigureOut">
              <a:rPr lang="en-GB" smtClean="0"/>
              <a:pPr/>
              <a:t>17/11/2016</a:t>
            </a:fld>
            <a:endParaRPr lang="en-GB"/>
          </a:p>
        </p:txBody>
      </p:sp>
      <p:sp>
        <p:nvSpPr>
          <p:cNvPr id="7" name="Slide Number Placeholder 6"/>
          <p:cNvSpPr>
            <a:spLocks noGrp="1"/>
          </p:cNvSpPr>
          <p:nvPr>
            <p:ph type="sldNum" sz="quarter" idx="12"/>
          </p:nvPr>
        </p:nvSpPr>
        <p:spPr/>
        <p:txBody>
          <a:bodyPr/>
          <a:lstStyle/>
          <a:p>
            <a:fld id="{D21584F5-24AE-4234-BED4-CB32FBC037E5}" type="slidenum">
              <a:rPr lang="en-GB" smtClean="0"/>
              <a:pPr/>
              <a:t>‹#›</a:t>
            </a:fld>
            <a:endParaRPr lang="en-GB"/>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E9C4D81F-EA04-4390-BCBD-1695A80C83F4}" type="datetimeFigureOut">
              <a:rPr lang="en-GB" smtClean="0"/>
              <a:pPr/>
              <a:t>17/11/2016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21584F5-24AE-4234-BED4-CB32FBC037E5}" type="slidenum">
              <a:rPr lang="en-GB" smtClean="0"/>
              <a:pPr/>
              <a:t>‹#›</a:t>
            </a:fld>
            <a:endParaRPr lang="en-GB"/>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xml"/><Relationship Id="rId7" Type="http://schemas.openxmlformats.org/officeDocument/2006/relationships/image" Target="../media/image15.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www.dyspraxiafoundation.org.uk/" TargetMode="Externa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yspraxiafoundation.org.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movementmattersuk.org/" TargetMode="External"/><Relationship Id="rId4" Type="http://schemas.openxmlformats.org/officeDocument/2006/relationships/hyperlink" Target="http://psych.brookes.ac.uk/dcd/sessions.a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6Oe_qPcTnz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youtube.com/watch?v=9ZjQILd5esk"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10000"/>
          </a:bodyPr>
          <a:lstStyle/>
          <a:p>
            <a:r>
              <a:rPr lang="en-GB" sz="2000" dirty="0" smtClean="0"/>
              <a:t>Developmental co ordination Disorder</a:t>
            </a:r>
            <a:endParaRPr lang="en-GB" sz="2000" dirty="0"/>
          </a:p>
        </p:txBody>
      </p:sp>
      <p:sp>
        <p:nvSpPr>
          <p:cNvPr id="2" name="Title 1"/>
          <p:cNvSpPr>
            <a:spLocks noGrp="1"/>
          </p:cNvSpPr>
          <p:nvPr>
            <p:ph type="ctrTitle"/>
          </p:nvPr>
        </p:nvSpPr>
        <p:spPr/>
        <p:txBody>
          <a:bodyPr/>
          <a:lstStyle/>
          <a:p>
            <a:r>
              <a:rPr lang="en-GB" b="1" dirty="0" smtClean="0">
                <a:solidFill>
                  <a:schemeClr val="tx1"/>
                </a:solidFill>
              </a:rPr>
              <a:t>Dyspraxia</a:t>
            </a:r>
            <a:endParaRPr lang="en-GB" b="1" dirty="0">
              <a:solidFill>
                <a:schemeClr val="tx1"/>
              </a:solidFill>
            </a:endParaRPr>
          </a:p>
        </p:txBody>
      </p:sp>
      <p:pic>
        <p:nvPicPr>
          <p:cNvPr id="4" name="Picture 2" descr="http://www.dyspraxiafoundation.org.uk/wp-content/uploads/2013/10/Dyspraxia-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638983"/>
            <a:ext cx="1514260" cy="214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124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Remember….</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4782167"/>
              </p:ext>
            </p:extLst>
          </p:nvPr>
        </p:nvGraphicFramePr>
        <p:xfrm>
          <a:off x="107504" y="1484785"/>
          <a:ext cx="9036496" cy="5355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www.dyspraxiafoundation.org.uk/wp-content/uploads/2013/10/Dyspraxia-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116632"/>
            <a:ext cx="1043608" cy="147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987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you can help….</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6173770"/>
              </p:ext>
            </p:extLst>
          </p:nvPr>
        </p:nvGraphicFramePr>
        <p:xfrm>
          <a:off x="0" y="1752600"/>
          <a:ext cx="9144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58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Also…..</a:t>
            </a:r>
            <a:endParaRPr lang="en-GB" dirty="0"/>
          </a:p>
        </p:txBody>
      </p:sp>
      <p:sp>
        <p:nvSpPr>
          <p:cNvPr id="3" name="Content Placeholder 2"/>
          <p:cNvSpPr>
            <a:spLocks noGrp="1"/>
          </p:cNvSpPr>
          <p:nvPr>
            <p:ph sz="half" idx="1"/>
          </p:nvPr>
        </p:nvSpPr>
        <p:spPr/>
        <p:txBody>
          <a:bodyPr>
            <a:normAutofit fontScale="77500" lnSpcReduction="20000"/>
          </a:bodyPr>
          <a:lstStyle/>
          <a:p>
            <a:pPr fontAlgn="t"/>
            <a:r>
              <a:rPr lang="en-GB" b="1" dirty="0" smtClean="0">
                <a:solidFill>
                  <a:srgbClr val="C00000"/>
                </a:solidFill>
              </a:rPr>
              <a:t>Help with short term visual memory by not expecting the child to be able to copy large blocks of text. Use strategies to help with copying from the board by using different colours per line or giving a ruler to copy text for each line. If demonstrating activities, break down the tasks into stages and give a few at a time</a:t>
            </a:r>
          </a:p>
        </p:txBody>
      </p:sp>
      <p:sp>
        <p:nvSpPr>
          <p:cNvPr id="4" name="Content Placeholder 3"/>
          <p:cNvSpPr>
            <a:spLocks noGrp="1"/>
          </p:cNvSpPr>
          <p:nvPr>
            <p:ph sz="half" idx="2"/>
          </p:nvPr>
        </p:nvSpPr>
        <p:spPr/>
        <p:txBody>
          <a:bodyPr>
            <a:normAutofit fontScale="77500" lnSpcReduction="20000"/>
          </a:bodyPr>
          <a:lstStyle/>
          <a:p>
            <a:r>
              <a:rPr lang="en-GB" sz="3100" b="1" dirty="0"/>
              <a:t>Allow the child to finish a task before moving on; they will feel a failure when work is consistently left incomplete</a:t>
            </a:r>
          </a:p>
          <a:p>
            <a:endParaRPr lang="en-GB" dirty="0" smtClean="0"/>
          </a:p>
          <a:p>
            <a:r>
              <a:rPr lang="en-GB" b="1" dirty="0" smtClean="0">
                <a:solidFill>
                  <a:schemeClr val="tx1"/>
                </a:solidFill>
              </a:rPr>
              <a:t>Allow them to snack (raisins or some high energy food stuffs) frequently.</a:t>
            </a:r>
            <a:endParaRPr lang="en-GB" b="1" dirty="0">
              <a:solidFill>
                <a:schemeClr val="tx1"/>
              </a:solidFill>
            </a:endParaRPr>
          </a:p>
        </p:txBody>
      </p:sp>
      <p:pic>
        <p:nvPicPr>
          <p:cNvPr id="5122" name="Picture 2" descr="C:\Users\Gill\Documents\training\logo with writing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1077442" cy="135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548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2295839"/>
              </p:ext>
            </p:extLst>
          </p:nvPr>
        </p:nvGraphicFramePr>
        <p:xfrm>
          <a:off x="457200" y="17526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t1.gstatic.com/images?q=tbn:ANd9GcR-lOQLo7CXmsteoFtqolCnOF9uapbfOtoIWM1cCsrNZNYuZjIZ"/>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476672"/>
            <a:ext cx="1466757" cy="10476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ill\Documents\training\logo with writing (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188640"/>
            <a:ext cx="1187624" cy="148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819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fontAlgn="t"/>
            <a:r>
              <a:rPr lang="en-GB" b="1" dirty="0" smtClean="0">
                <a:solidFill>
                  <a:srgbClr val="FF0000"/>
                </a:solidFill>
              </a:rPr>
              <a:t>It is important to work with parents as they know their child better than anyone else</a:t>
            </a:r>
          </a:p>
          <a:p>
            <a:pPr fontAlgn="t"/>
            <a:r>
              <a:rPr lang="en-GB" b="1" dirty="0" smtClean="0">
                <a:solidFill>
                  <a:schemeClr val="tx1"/>
                </a:solidFill>
              </a:rPr>
              <a:t>Ensure that there is good liaison with medical professionals</a:t>
            </a:r>
          </a:p>
          <a:p>
            <a:pPr fontAlgn="t"/>
            <a:r>
              <a:rPr lang="en-GB" b="1" dirty="0" smtClean="0">
                <a:solidFill>
                  <a:srgbClr val="FF0000"/>
                </a:solidFill>
              </a:rPr>
              <a:t>Be aware that during sudden growth spurts difficulties may manifest themselves to a greater extent</a:t>
            </a:r>
          </a:p>
          <a:p>
            <a:pPr fontAlgn="t"/>
            <a:r>
              <a:rPr lang="en-GB" b="1" dirty="0" smtClean="0">
                <a:solidFill>
                  <a:schemeClr val="tx2">
                    <a:lumMod val="75000"/>
                  </a:schemeClr>
                </a:solidFill>
              </a:rPr>
              <a:t>Encourage a close relationship with another child who can act as a guide/helper especially for the first few months following transfer to secondary school</a:t>
            </a:r>
          </a:p>
          <a:p>
            <a:pPr fontAlgn="t"/>
            <a:r>
              <a:rPr lang="en-GB" b="1" dirty="0" smtClean="0">
                <a:solidFill>
                  <a:srgbClr val="FF0000"/>
                </a:solidFill>
              </a:rPr>
              <a:t>Ensure that all instructions are always clear and precise. Make sure you explain yourself fully even if this means stating the obvious. </a:t>
            </a:r>
            <a:endParaRPr lang="en-GB" b="1" dirty="0">
              <a:solidFill>
                <a:srgbClr val="FF0000"/>
              </a:solidFill>
            </a:endParaRPr>
          </a:p>
        </p:txBody>
      </p:sp>
      <p:pic>
        <p:nvPicPr>
          <p:cNvPr id="5122" name="Picture 2" descr="C:\Users\Gill\Downloads\470_2527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336293"/>
            <a:ext cx="5112568" cy="118089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Gill\Downloads\470_25270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5949280"/>
            <a:ext cx="944880" cy="633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yspraxiafoundation.org.uk/wp-content/uploads/2013/10/Dyspraxia-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8640"/>
            <a:ext cx="1043608" cy="147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40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14161227"/>
              </p:ext>
            </p:extLst>
          </p:nvPr>
        </p:nvGraphicFramePr>
        <p:xfrm>
          <a:off x="179512" y="1397000"/>
          <a:ext cx="8856984"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http://radialmaster.com/exercise-supplements-footba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562" y="476672"/>
            <a:ext cx="1488165" cy="11161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78314" y="121722"/>
            <a:ext cx="1372492" cy="1107996"/>
          </a:xfrm>
          <a:prstGeom prst="rect">
            <a:avLst/>
          </a:prstGeom>
        </p:spPr>
        <p:txBody>
          <a:bodyPr wrap="none">
            <a:spAutoFit/>
          </a:bodyPr>
          <a:lstStyle/>
          <a:p>
            <a:r>
              <a:rPr lang="en-GB" sz="6600" dirty="0" smtClean="0"/>
              <a:t>P.E</a:t>
            </a:r>
            <a:endParaRPr lang="en-GB" sz="6600" dirty="0"/>
          </a:p>
        </p:txBody>
      </p:sp>
      <p:pic>
        <p:nvPicPr>
          <p:cNvPr id="7" name="Picture 2" descr="http://www.dyspraxiafoundation.org.uk/wp-content/uploads/2013/10/Dyspraxia-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2320" y="4509120"/>
            <a:ext cx="1043608" cy="147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982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dirty="0" smtClean="0"/>
              <a:t>Also….</a:t>
            </a:r>
            <a:endParaRPr lang="en-GB" b="1" dirty="0"/>
          </a:p>
        </p:txBody>
      </p:sp>
      <p:sp>
        <p:nvSpPr>
          <p:cNvPr id="3" name="Content Placeholder 2"/>
          <p:cNvSpPr>
            <a:spLocks noGrp="1"/>
          </p:cNvSpPr>
          <p:nvPr>
            <p:ph sz="half" idx="1"/>
          </p:nvPr>
        </p:nvSpPr>
        <p:spPr>
          <a:xfrm>
            <a:off x="457200" y="980728"/>
            <a:ext cx="7139136" cy="5544616"/>
          </a:xfrm>
        </p:spPr>
        <p:txBody>
          <a:bodyPr>
            <a:noAutofit/>
          </a:bodyPr>
          <a:lstStyle/>
          <a:p>
            <a:pPr marL="114300" indent="0" fontAlgn="t">
              <a:buNone/>
            </a:pPr>
            <a:r>
              <a:rPr lang="en-GB" b="1" dirty="0" smtClean="0">
                <a:solidFill>
                  <a:schemeClr val="bg1"/>
                </a:solidFill>
              </a:rPr>
              <a:t>on-competitive </a:t>
            </a:r>
          </a:p>
          <a:p>
            <a:pPr fontAlgn="t"/>
            <a:endParaRPr lang="en-GB" b="1" dirty="0">
              <a:solidFill>
                <a:schemeClr val="bg1"/>
              </a:solidFill>
            </a:endParaRPr>
          </a:p>
          <a:p>
            <a:pPr fontAlgn="t"/>
            <a:endParaRPr lang="en-GB" b="1" dirty="0" smtClean="0">
              <a:solidFill>
                <a:schemeClr val="bg1"/>
              </a:solidFill>
            </a:endParaRPr>
          </a:p>
          <a:p>
            <a:pPr fontAlgn="t"/>
            <a:r>
              <a:rPr lang="en-GB" b="1" dirty="0" smtClean="0">
                <a:solidFill>
                  <a:schemeClr val="tx1"/>
                </a:solidFill>
              </a:rPr>
              <a:t>sports such as golf, climbing, rowing, cycling, martial arts, yoga and swimming are often more appropriate for young people with dyspraxia. They are also “life-style” sports that can be continued into adulthood.</a:t>
            </a:r>
          </a:p>
        </p:txBody>
      </p:sp>
      <p:pic>
        <p:nvPicPr>
          <p:cNvPr id="3074" name="Picture 2" descr="http://www.metal-silhouette-art.co.uk/images/martial%20art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188640"/>
            <a:ext cx="1278310" cy="127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946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68697"/>
            <a:ext cx="8250328" cy="1728192"/>
          </a:xfrm>
        </p:spPr>
        <p:txBody>
          <a:bodyPr>
            <a:normAutofit fontScale="90000"/>
          </a:bodyPr>
          <a:lstStyle/>
          <a:p>
            <a:r>
              <a:rPr lang="en-GB" sz="3600" b="1" dirty="0" smtClean="0"/>
              <a:t>The Dyspraxia Foundation AIMS……</a:t>
            </a:r>
            <a:br>
              <a:rPr lang="en-GB" sz="3600" b="1" dirty="0" smtClean="0"/>
            </a:br>
            <a:r>
              <a:rPr lang="en-GB" sz="2000" b="1" dirty="0">
                <a:solidFill>
                  <a:schemeClr val="tx1"/>
                </a:solidFill>
                <a:hlinkClick r:id="rId2"/>
              </a:rPr>
              <a:t>http://www.dyspraxiafoundation.org.uk</a:t>
            </a:r>
            <a:r>
              <a:rPr lang="en-GB" sz="2000" b="1" dirty="0">
                <a:solidFill>
                  <a:schemeClr val="tx1"/>
                </a:solidFill>
              </a:rPr>
              <a:t/>
            </a:r>
            <a:br>
              <a:rPr lang="en-GB" sz="2000" b="1" dirty="0">
                <a:solidFill>
                  <a:schemeClr val="tx1"/>
                </a:solidFill>
              </a:rPr>
            </a:br>
            <a:endParaRPr lang="en-GB"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7748762"/>
              </p:ext>
            </p:extLst>
          </p:nvPr>
        </p:nvGraphicFramePr>
        <p:xfrm>
          <a:off x="457200" y="2096889"/>
          <a:ext cx="7931224" cy="4029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www.dyspraxiafoundation.org.uk/wp-content/uploads/2013/10/Dyspraxia-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807" y="620688"/>
            <a:ext cx="1043608" cy="147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659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PROVISION  IN  School</a:t>
            </a:r>
            <a:endParaRPr lang="en-GB" dirty="0"/>
          </a:p>
        </p:txBody>
      </p:sp>
      <p:sp>
        <p:nvSpPr>
          <p:cNvPr id="6" name="Content Placeholder 5"/>
          <p:cNvSpPr>
            <a:spLocks noGrp="1"/>
          </p:cNvSpPr>
          <p:nvPr>
            <p:ph idx="1"/>
          </p:nvPr>
        </p:nvSpPr>
        <p:spPr/>
        <p:txBody>
          <a:bodyPr>
            <a:normAutofit/>
          </a:bodyPr>
          <a:lstStyle/>
          <a:p>
            <a:r>
              <a:rPr lang="en-GB" sz="2800" dirty="0" smtClean="0">
                <a:solidFill>
                  <a:schemeClr val="tx1"/>
                </a:solidFill>
              </a:rPr>
              <a:t>Our nurturing ethos!</a:t>
            </a:r>
          </a:p>
          <a:p>
            <a:r>
              <a:rPr lang="en-GB" sz="2800" dirty="0" smtClean="0">
                <a:solidFill>
                  <a:schemeClr val="tx1"/>
                </a:solidFill>
              </a:rPr>
              <a:t>Independent Learning </a:t>
            </a:r>
            <a:r>
              <a:rPr lang="en-GB" sz="2800" dirty="0" smtClean="0">
                <a:solidFill>
                  <a:schemeClr val="tx1"/>
                </a:solidFill>
              </a:rPr>
              <a:t>Strategies</a:t>
            </a:r>
          </a:p>
          <a:p>
            <a:r>
              <a:rPr lang="en-GB" sz="2800" dirty="0" smtClean="0">
                <a:solidFill>
                  <a:schemeClr val="tx1"/>
                </a:solidFill>
              </a:rPr>
              <a:t>Lunch </a:t>
            </a:r>
            <a:r>
              <a:rPr lang="en-GB" sz="2800" smtClean="0">
                <a:solidFill>
                  <a:schemeClr val="tx1"/>
                </a:solidFill>
              </a:rPr>
              <a:t>time clubs</a:t>
            </a:r>
            <a:endParaRPr lang="en-GB" sz="2800" dirty="0" smtClean="0">
              <a:solidFill>
                <a:schemeClr val="tx1"/>
              </a:solidFill>
            </a:endParaRPr>
          </a:p>
          <a:p>
            <a:r>
              <a:rPr lang="en-GB" sz="2800" dirty="0" smtClean="0">
                <a:solidFill>
                  <a:schemeClr val="tx1"/>
                </a:solidFill>
              </a:rPr>
              <a:t>Motor </a:t>
            </a:r>
            <a:r>
              <a:rPr lang="en-GB" sz="2800" dirty="0" smtClean="0">
                <a:solidFill>
                  <a:schemeClr val="tx1"/>
                </a:solidFill>
              </a:rPr>
              <a:t>Skills Activity Folder</a:t>
            </a:r>
            <a:endParaRPr lang="en-GB" sz="2800" dirty="0" smtClean="0">
              <a:solidFill>
                <a:schemeClr val="tx1"/>
              </a:solidFill>
            </a:endParaRPr>
          </a:p>
          <a:p>
            <a:r>
              <a:rPr lang="en-GB" sz="2800" dirty="0" smtClean="0">
                <a:solidFill>
                  <a:schemeClr val="tx1"/>
                </a:solidFill>
              </a:rPr>
              <a:t>Teodorescu Perceptuo Motor Programme</a:t>
            </a:r>
          </a:p>
          <a:p>
            <a:r>
              <a:rPr lang="en-GB" sz="2800" dirty="0" smtClean="0">
                <a:solidFill>
                  <a:schemeClr val="tx1"/>
                </a:solidFill>
              </a:rPr>
              <a:t>Move to Learn</a:t>
            </a:r>
          </a:p>
          <a:p>
            <a:r>
              <a:rPr lang="en-GB" sz="2800" dirty="0" smtClean="0">
                <a:solidFill>
                  <a:schemeClr val="tx1"/>
                </a:solidFill>
              </a:rPr>
              <a:t>Start Write, Stay Right!</a:t>
            </a:r>
          </a:p>
          <a:p>
            <a:r>
              <a:rPr lang="en-GB" sz="2800" dirty="0" smtClean="0">
                <a:solidFill>
                  <a:schemeClr val="tx1"/>
                </a:solidFill>
              </a:rPr>
              <a:t>Speed Up!</a:t>
            </a:r>
            <a:endParaRPr lang="en-GB" sz="2800" dirty="0">
              <a:solidFill>
                <a:schemeClr val="tx1"/>
              </a:solidFill>
            </a:endParaRPr>
          </a:p>
        </p:txBody>
      </p:sp>
      <p:pic>
        <p:nvPicPr>
          <p:cNvPr id="7" name="Picture 2" descr="http://www.dyspraxiafoundation.org.uk/wp-content/uploads/2013/10/Dyspraxia-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043608" cy="147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03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Further SUPPORT…</a:t>
            </a:r>
            <a:endParaRPr lang="en-GB" b="1" dirty="0"/>
          </a:p>
        </p:txBody>
      </p:sp>
      <p:sp>
        <p:nvSpPr>
          <p:cNvPr id="3" name="Content Placeholder 2"/>
          <p:cNvSpPr>
            <a:spLocks noGrp="1"/>
          </p:cNvSpPr>
          <p:nvPr>
            <p:ph idx="1"/>
          </p:nvPr>
        </p:nvSpPr>
        <p:spPr/>
        <p:txBody>
          <a:bodyPr>
            <a:normAutofit/>
          </a:bodyPr>
          <a:lstStyle/>
          <a:p>
            <a:pPr>
              <a:buNone/>
            </a:pPr>
            <a:r>
              <a:rPr lang="en-GB" b="1" dirty="0" smtClean="0">
                <a:solidFill>
                  <a:schemeClr val="tx1"/>
                </a:solidFill>
                <a:hlinkClick r:id="rId3"/>
              </a:rPr>
              <a:t>http://www.dyspraxiafoundation.org.uk</a:t>
            </a:r>
            <a:endParaRPr lang="en-GB" b="1" dirty="0" smtClean="0">
              <a:solidFill>
                <a:schemeClr val="tx1"/>
              </a:solidFill>
            </a:endParaRPr>
          </a:p>
          <a:p>
            <a:pPr>
              <a:buNone/>
            </a:pPr>
            <a:r>
              <a:rPr lang="en-GB" b="1" dirty="0" smtClean="0">
                <a:solidFill>
                  <a:schemeClr val="tx1"/>
                </a:solidFill>
              </a:rPr>
              <a:t>Links to Oxford Dyspraxia group</a:t>
            </a:r>
          </a:p>
          <a:p>
            <a:endParaRPr lang="en-GB" b="1" dirty="0" smtClean="0">
              <a:solidFill>
                <a:schemeClr val="tx1"/>
              </a:solidFill>
            </a:endParaRPr>
          </a:p>
          <a:p>
            <a:pPr>
              <a:buNone/>
            </a:pPr>
            <a:r>
              <a:rPr lang="en-GB" b="1" dirty="0" smtClean="0">
                <a:solidFill>
                  <a:schemeClr val="tx1"/>
                </a:solidFill>
                <a:hlinkClick r:id="rId4"/>
              </a:rPr>
              <a:t>http://psych.brookes.ac.uk/dcd/sessions.asp</a:t>
            </a:r>
            <a:endParaRPr lang="en-GB" b="1" dirty="0" smtClean="0">
              <a:solidFill>
                <a:schemeClr val="tx1"/>
              </a:solidFill>
            </a:endParaRPr>
          </a:p>
          <a:p>
            <a:endParaRPr lang="en-GB" b="1" dirty="0" smtClean="0">
              <a:solidFill>
                <a:schemeClr val="tx1"/>
              </a:solidFill>
            </a:endParaRPr>
          </a:p>
          <a:p>
            <a:pPr>
              <a:buNone/>
            </a:pPr>
            <a:r>
              <a:rPr lang="en-GB" b="1" dirty="0" smtClean="0">
                <a:solidFill>
                  <a:schemeClr val="tx1"/>
                </a:solidFill>
                <a:hlinkClick r:id="rId5"/>
              </a:rPr>
              <a:t>http://www.movementmattersuk.org/</a:t>
            </a:r>
            <a:endParaRPr lang="en-GB" b="1" dirty="0" smtClean="0">
              <a:solidFill>
                <a:schemeClr val="tx1"/>
              </a:solidFill>
            </a:endParaRPr>
          </a:p>
          <a:p>
            <a:pPr>
              <a:buNone/>
            </a:pPr>
            <a:endParaRPr lang="en-GB" b="1" dirty="0">
              <a:solidFill>
                <a:schemeClr val="tx1"/>
              </a:solidFill>
            </a:endParaRPr>
          </a:p>
          <a:p>
            <a:pPr>
              <a:buNone/>
            </a:pPr>
            <a:r>
              <a:rPr lang="en-GB" b="1" u="sng" dirty="0">
                <a:solidFill>
                  <a:srgbClr val="7030A0"/>
                </a:solidFill>
              </a:rPr>
              <a:t>http://www.oxfordhealth.nhs.uk/children-and-young-people/oxon/integrated-therapies/occupational-therapy-2</a:t>
            </a:r>
          </a:p>
          <a:p>
            <a:pPr>
              <a:buNone/>
            </a:pPr>
            <a:endParaRPr lang="en-GB" b="1" u="sng" dirty="0" smtClean="0">
              <a:solidFill>
                <a:srgbClr val="7030A0"/>
              </a:solidFill>
            </a:endParaRPr>
          </a:p>
          <a:p>
            <a:pPr>
              <a:buNone/>
            </a:pPr>
            <a:endParaRPr lang="en-GB" b="1" dirty="0">
              <a:solidFill>
                <a:schemeClr val="tx1"/>
              </a:solidFill>
            </a:endParaRPr>
          </a:p>
          <a:p>
            <a:pPr>
              <a:buNone/>
            </a:pPr>
            <a:endParaRPr lang="en-GB" b="1" dirty="0" smtClean="0">
              <a:solidFill>
                <a:schemeClr val="tx1"/>
              </a:solidFill>
            </a:endParaRPr>
          </a:p>
          <a:p>
            <a:endParaRPr lang="en-GB" b="1" dirty="0" smtClean="0">
              <a:solidFill>
                <a:schemeClr val="tx1"/>
              </a:solidFill>
            </a:endParaRPr>
          </a:p>
          <a:p>
            <a:endParaRPr lang="en-GB" b="1" dirty="0" smtClean="0">
              <a:solidFill>
                <a:schemeClr val="tx1"/>
              </a:solidFill>
            </a:endParaRPr>
          </a:p>
          <a:p>
            <a:endParaRPr lang="en-GB" sz="2800" b="1" dirty="0" smtClean="0">
              <a:solidFill>
                <a:schemeClr val="tx1"/>
              </a:solidFill>
            </a:endParaRPr>
          </a:p>
          <a:p>
            <a:endParaRPr lang="en-GB" dirty="0"/>
          </a:p>
          <a:p>
            <a:endParaRPr lang="en-GB" dirty="0"/>
          </a:p>
        </p:txBody>
      </p:sp>
    </p:spTree>
    <p:extLst>
      <p:ext uri="{BB962C8B-B14F-4D97-AF65-F5344CB8AC3E}">
        <p14:creationId xmlns:p14="http://schemas.microsoft.com/office/powerpoint/2010/main" val="566157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t>Definition</a:t>
            </a:r>
            <a:endParaRPr lang="en-GB" sz="4400" dirty="0"/>
          </a:p>
        </p:txBody>
      </p:sp>
      <p:sp>
        <p:nvSpPr>
          <p:cNvPr id="3" name="Content Placeholder 2"/>
          <p:cNvSpPr>
            <a:spLocks noGrp="1"/>
          </p:cNvSpPr>
          <p:nvPr>
            <p:ph idx="1"/>
          </p:nvPr>
        </p:nvSpPr>
        <p:spPr/>
        <p:txBody>
          <a:bodyPr>
            <a:noAutofit/>
          </a:bodyPr>
          <a:lstStyle/>
          <a:p>
            <a:r>
              <a:rPr lang="en-GB" sz="2000" dirty="0"/>
              <a:t>Dyspraxia, a form of developmental coordination disorder (DCD) is a common disorder affecting fine and/or gross motor coordination, in children and adults. While DCD is often regarded as an umbrella term to cover motor coordination difficulties, </a:t>
            </a:r>
            <a:r>
              <a:rPr lang="en-GB" sz="2000" b="1" dirty="0">
                <a:solidFill>
                  <a:srgbClr val="FF0000"/>
                </a:solidFill>
              </a:rPr>
              <a:t>dyspraxia refers to those people who have additional problems planning, organising and carrying out movements in the right order in everyday situations. Dyspraxia can also affect articulation and speech, perception and thought (Dyspraxia Foundation, 2013).  </a:t>
            </a:r>
          </a:p>
          <a:p>
            <a:r>
              <a:rPr lang="en-GB" sz="2000" dirty="0" smtClean="0"/>
              <a:t>Although </a:t>
            </a:r>
            <a:r>
              <a:rPr lang="en-GB" sz="2000" dirty="0"/>
              <a:t>Dyspraxia may occur in isolation, it frequently coexists with other conditions such as Attention Deficit </a:t>
            </a:r>
            <a:r>
              <a:rPr lang="en-GB" sz="2000" dirty="0" smtClean="0"/>
              <a:t>(Hyperactive)Disorder (ADD/ADHD</a:t>
            </a:r>
            <a:r>
              <a:rPr lang="en-GB" sz="2000" dirty="0"/>
              <a:t>), Dyslexia, language disorders and social, emotional and behavioural impairments. </a:t>
            </a:r>
          </a:p>
        </p:txBody>
      </p:sp>
      <p:pic>
        <p:nvPicPr>
          <p:cNvPr id="6" name="Picture 2" descr="http://www.dyspraxiafoundation.org.uk/wp-content/uploads/2013/10/Dyspraxia-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632"/>
            <a:ext cx="1043608" cy="147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85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6" name="Content Placeholder 5"/>
          <p:cNvSpPr>
            <a:spLocks noGrp="1"/>
          </p:cNvSpPr>
          <p:nvPr>
            <p:ph idx="1"/>
          </p:nvPr>
        </p:nvSpPr>
        <p:spPr/>
        <p:txBody>
          <a:bodyPr/>
          <a:lstStyle/>
          <a:p>
            <a:r>
              <a:rPr lang="en-GB" b="1" dirty="0" smtClean="0"/>
              <a:t>Lingam </a:t>
            </a:r>
            <a:r>
              <a:rPr lang="en-GB" b="1" dirty="0"/>
              <a:t>R, Hunt L, Golding J, </a:t>
            </a:r>
            <a:r>
              <a:rPr lang="en-GB" b="1" dirty="0" err="1"/>
              <a:t>Jongmans</a:t>
            </a:r>
            <a:r>
              <a:rPr lang="en-GB" b="1" dirty="0"/>
              <a:t> M, </a:t>
            </a:r>
            <a:r>
              <a:rPr lang="en-GB" b="1" dirty="0" err="1"/>
              <a:t>Emond</a:t>
            </a:r>
            <a:r>
              <a:rPr lang="en-GB" b="1" dirty="0"/>
              <a:t> A. Prevalence of Developmental Coordination Disorder Using the DSM-IV at 7 Years of Age: A UK Population-Based Study. </a:t>
            </a:r>
            <a:r>
              <a:rPr lang="en-GB" b="1" dirty="0" err="1"/>
              <a:t>Pediatrics</a:t>
            </a:r>
            <a:r>
              <a:rPr lang="en-GB" b="1" dirty="0"/>
              <a:t> 2009 123: e693-e700.</a:t>
            </a:r>
          </a:p>
          <a:p>
            <a:endParaRPr lang="en-GB" dirty="0"/>
          </a:p>
        </p:txBody>
      </p:sp>
      <p:pic>
        <p:nvPicPr>
          <p:cNvPr id="7" name="Picture 2" descr="http://www.dyspraxiafoundation.org.uk/wp-content/uploads/2013/10/Dyspraxia-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043608" cy="147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03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Prevalence</a:t>
            </a:r>
            <a:endParaRPr lang="en-GB" sz="4000" b="1" dirty="0"/>
          </a:p>
        </p:txBody>
      </p:sp>
      <p:sp>
        <p:nvSpPr>
          <p:cNvPr id="3" name="Content Placeholder 2"/>
          <p:cNvSpPr>
            <a:spLocks noGrp="1"/>
          </p:cNvSpPr>
          <p:nvPr>
            <p:ph idx="1"/>
          </p:nvPr>
        </p:nvSpPr>
        <p:spPr/>
        <p:txBody>
          <a:bodyPr>
            <a:normAutofit fontScale="92500" lnSpcReduction="20000"/>
          </a:bodyPr>
          <a:lstStyle/>
          <a:p>
            <a:r>
              <a:rPr lang="en-GB" sz="3600" b="1" dirty="0"/>
              <a:t>The condition is thought to affect </a:t>
            </a:r>
            <a:r>
              <a:rPr lang="en-GB" sz="3600" b="1" dirty="0" smtClean="0"/>
              <a:t>at least 5% of </a:t>
            </a:r>
            <a:r>
              <a:rPr lang="en-GB" sz="3600" b="1" dirty="0"/>
              <a:t>the population in varying </a:t>
            </a:r>
            <a:r>
              <a:rPr lang="en-GB" sz="3600" b="1" dirty="0" smtClean="0"/>
              <a:t>degrees (</a:t>
            </a:r>
            <a:r>
              <a:rPr lang="en-GB" sz="2200" b="1" dirty="0" err="1" smtClean="0"/>
              <a:t>Lingham</a:t>
            </a:r>
            <a:r>
              <a:rPr lang="en-GB" sz="2200" b="1" dirty="0" smtClean="0"/>
              <a:t> R et al</a:t>
            </a:r>
            <a:r>
              <a:rPr lang="en-GB" sz="3600" b="1" dirty="0" smtClean="0"/>
              <a:t>). </a:t>
            </a:r>
            <a:r>
              <a:rPr lang="en-GB" sz="3600" b="1" dirty="0"/>
              <a:t>It is probable that there is at least one </a:t>
            </a:r>
            <a:r>
              <a:rPr lang="en-GB" sz="3600" b="1" dirty="0" smtClean="0"/>
              <a:t>child with dyspraxia </a:t>
            </a:r>
            <a:r>
              <a:rPr lang="en-GB" sz="3600" b="1" dirty="0"/>
              <a:t>in every classroom requiring access to a specific treatment programme</a:t>
            </a:r>
            <a:r>
              <a:rPr lang="en-GB" sz="3600" b="1" dirty="0" smtClean="0"/>
              <a:t>.</a:t>
            </a:r>
          </a:p>
          <a:p>
            <a:r>
              <a:rPr lang="en-GB" sz="3600" b="1" dirty="0" smtClean="0">
                <a:solidFill>
                  <a:srgbClr val="FF0000"/>
                </a:solidFill>
              </a:rPr>
              <a:t>It often co exists with another specific learning difficulty but can also be separate and unique.</a:t>
            </a:r>
            <a:endParaRPr lang="en-GB" sz="3600" b="1" dirty="0">
              <a:solidFill>
                <a:srgbClr val="FF0000"/>
              </a:solidFill>
            </a:endParaRPr>
          </a:p>
        </p:txBody>
      </p:sp>
      <p:pic>
        <p:nvPicPr>
          <p:cNvPr id="6" name="Picture 2" descr="http://www.dyspraxiafoundation.org.uk/wp-content/uploads/2013/10/Dyspraxia-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632"/>
            <a:ext cx="1043608" cy="147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244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Important to remember</a:t>
            </a:r>
            <a:endParaRPr lang="en-GB" dirty="0"/>
          </a:p>
        </p:txBody>
      </p:sp>
      <p:sp>
        <p:nvSpPr>
          <p:cNvPr id="3" name="Content Placeholder 2"/>
          <p:cNvSpPr>
            <a:spLocks noGrp="1"/>
          </p:cNvSpPr>
          <p:nvPr>
            <p:ph idx="1"/>
          </p:nvPr>
        </p:nvSpPr>
        <p:spPr/>
        <p:txBody>
          <a:bodyPr>
            <a:normAutofit/>
          </a:bodyPr>
          <a:lstStyle/>
          <a:p>
            <a:r>
              <a:rPr lang="en-GB" sz="3200" dirty="0">
                <a:solidFill>
                  <a:schemeClr val="bg2">
                    <a:lumMod val="25000"/>
                  </a:schemeClr>
                </a:solidFill>
              </a:rPr>
              <a:t>Children whose dyspraxia is identified at an early stage are less likely to have problems with acceptance by their peers and with lowered self-esteem</a:t>
            </a:r>
            <a:r>
              <a:rPr lang="en-GB" sz="3200" dirty="0" smtClean="0">
                <a:solidFill>
                  <a:schemeClr val="bg2">
                    <a:lumMod val="25000"/>
                  </a:schemeClr>
                </a:solidFill>
              </a:rPr>
              <a:t>.</a:t>
            </a:r>
          </a:p>
          <a:p>
            <a:r>
              <a:rPr lang="en-GB" sz="3200" b="1" dirty="0" smtClean="0">
                <a:solidFill>
                  <a:srgbClr val="C00000"/>
                </a:solidFill>
              </a:rPr>
              <a:t>Early recognition really can make the difference between success and failure.</a:t>
            </a:r>
            <a:endParaRPr lang="en-GB" sz="3200" b="1" dirty="0">
              <a:solidFill>
                <a:srgbClr val="C00000"/>
              </a:solidFill>
            </a:endParaRPr>
          </a:p>
          <a:p>
            <a:r>
              <a:rPr lang="en-GB" sz="3200" b="1" dirty="0" smtClean="0">
                <a:solidFill>
                  <a:schemeClr val="tx1">
                    <a:lumMod val="95000"/>
                    <a:lumOff val="5000"/>
                  </a:schemeClr>
                </a:solidFill>
              </a:rPr>
              <a:t>It is a life long condition.</a:t>
            </a:r>
            <a:endParaRPr lang="en-GB" sz="3200" b="1" dirty="0">
              <a:solidFill>
                <a:schemeClr val="tx1">
                  <a:lumMod val="95000"/>
                  <a:lumOff val="5000"/>
                </a:schemeClr>
              </a:solidFill>
            </a:endParaRPr>
          </a:p>
        </p:txBody>
      </p:sp>
      <p:pic>
        <p:nvPicPr>
          <p:cNvPr id="5" name="Picture 2" descr="http://www.dyspraxiafoundation.org.uk/wp-content/uploads/2013/10/Dyspraxia-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632"/>
            <a:ext cx="1043608" cy="147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13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Liam…..</a:t>
            </a:r>
            <a:endParaRPr lang="en-GB" dirty="0"/>
          </a:p>
        </p:txBody>
      </p:sp>
      <p:sp>
        <p:nvSpPr>
          <p:cNvPr id="3" name="Content Placeholder 2"/>
          <p:cNvSpPr>
            <a:spLocks noGrp="1"/>
          </p:cNvSpPr>
          <p:nvPr>
            <p:ph idx="1"/>
          </p:nvPr>
        </p:nvSpPr>
        <p:spPr/>
        <p:txBody>
          <a:bodyPr/>
          <a:lstStyle/>
          <a:p>
            <a:r>
              <a:rPr lang="en-GB" dirty="0" smtClean="0">
                <a:solidFill>
                  <a:schemeClr val="bg2">
                    <a:lumMod val="10000"/>
                  </a:schemeClr>
                </a:solidFill>
                <a:hlinkClick r:id="rId3"/>
              </a:rPr>
              <a:t>http://www.youtube.com/watch?v=6Oe_qPcTnz0</a:t>
            </a:r>
            <a:endParaRPr lang="en-GB" dirty="0" smtClean="0">
              <a:solidFill>
                <a:schemeClr val="bg2">
                  <a:lumMod val="10000"/>
                </a:schemeClr>
              </a:solidFill>
            </a:endParaRPr>
          </a:p>
          <a:p>
            <a:endParaRPr lang="en-GB" dirty="0" smtClean="0">
              <a:solidFill>
                <a:schemeClr val="bg2">
                  <a:lumMod val="10000"/>
                </a:schemeClr>
              </a:solidFill>
            </a:endParaRPr>
          </a:p>
          <a:p>
            <a:endParaRPr lang="en-GB" dirty="0" smtClean="0">
              <a:solidFill>
                <a:schemeClr val="bg2">
                  <a:lumMod val="10000"/>
                </a:schemeClr>
              </a:solidFill>
            </a:endParaRPr>
          </a:p>
          <a:p>
            <a:pPr>
              <a:buNone/>
            </a:pPr>
            <a:endParaRPr lang="en-GB" sz="2000" dirty="0" smtClean="0"/>
          </a:p>
          <a:p>
            <a:endParaRPr lang="en-GB" sz="2000" dirty="0" smtClean="0"/>
          </a:p>
          <a:p>
            <a:endParaRPr lang="en-GB" dirty="0"/>
          </a:p>
          <a:p>
            <a:r>
              <a:rPr lang="en-GB" dirty="0" smtClean="0">
                <a:hlinkClick r:id="rId4"/>
              </a:rPr>
              <a:t>https://www.youtube.com/watch?v=9ZjQILd5esk</a:t>
            </a:r>
            <a:endParaRPr lang="en-GB" dirty="0" smtClean="0"/>
          </a:p>
          <a:p>
            <a:endParaRPr lang="en-GB" b="1" dirty="0"/>
          </a:p>
          <a:p>
            <a:endParaRPr lang="en-GB" dirty="0"/>
          </a:p>
          <a:p>
            <a:endParaRPr lang="en-GB" dirty="0"/>
          </a:p>
        </p:txBody>
      </p:sp>
      <p:pic>
        <p:nvPicPr>
          <p:cNvPr id="5" name="Picture 2" descr="http://www.dyspraxiafoundation.org.uk/wp-content/uploads/2013/10/Dyspraxia-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4941168"/>
            <a:ext cx="1115345" cy="157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344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4665" y="1077623"/>
            <a:ext cx="5732780" cy="460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3635896" y="2856167"/>
            <a:ext cx="1584176" cy="1440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Presentation of Dyspraxia/</a:t>
            </a:r>
          </a:p>
          <a:p>
            <a:pPr algn="ctr"/>
            <a:r>
              <a:rPr lang="en-GB" sz="1200" b="1" dirty="0" smtClean="0">
                <a:solidFill>
                  <a:schemeClr val="tx1"/>
                </a:solidFill>
              </a:rPr>
              <a:t>DCD in a child.</a:t>
            </a:r>
            <a:endParaRPr lang="en-GB" sz="1200" b="1" dirty="0">
              <a:solidFill>
                <a:schemeClr val="tx1"/>
              </a:solidFill>
            </a:endParaRPr>
          </a:p>
        </p:txBody>
      </p:sp>
    </p:spTree>
    <p:extLst>
      <p:ext uri="{BB962C8B-B14F-4D97-AF65-F5344CB8AC3E}">
        <p14:creationId xmlns:p14="http://schemas.microsoft.com/office/powerpoint/2010/main" val="3774443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8748464" cy="570810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
          <p:cNvSpPr txBox="1">
            <a:spLocks noChangeArrowheads="1"/>
          </p:cNvSpPr>
          <p:nvPr/>
        </p:nvSpPr>
        <p:spPr bwMode="auto">
          <a:xfrm>
            <a:off x="3779912" y="2636912"/>
            <a:ext cx="1728192" cy="136815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Positive attributes of Dyspraxia/DCD</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470682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198166092"/>
              </p:ext>
            </p:extLst>
          </p:nvPr>
        </p:nvGraphicFramePr>
        <p:xfrm>
          <a:off x="0" y="-10322"/>
          <a:ext cx="9133160" cy="6757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www.dyspraxiafoundation.org.uk/wp-content/uploads/2013/10/Dyspraxia-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8264" y="4509120"/>
            <a:ext cx="1476287"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668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Teenagers</a:t>
            </a:r>
            <a:endParaRPr lang="en-GB" b="1" dirty="0"/>
          </a:p>
        </p:txBody>
      </p:sp>
      <p:sp>
        <p:nvSpPr>
          <p:cNvPr id="3" name="Content Placeholder 2"/>
          <p:cNvSpPr>
            <a:spLocks noGrp="1"/>
          </p:cNvSpPr>
          <p:nvPr>
            <p:ph sz="half" idx="1"/>
          </p:nvPr>
        </p:nvSpPr>
        <p:spPr/>
        <p:txBody>
          <a:bodyPr>
            <a:normAutofit fontScale="85000" lnSpcReduction="10000"/>
          </a:bodyPr>
          <a:lstStyle/>
          <a:p>
            <a:pPr fontAlgn="t"/>
            <a:r>
              <a:rPr lang="en-GB" sz="3200" b="1" dirty="0"/>
              <a:t>When children become teenagers their problems may change as social and organisational difficulties become more pressing</a:t>
            </a:r>
            <a:r>
              <a:rPr lang="en-GB" sz="3200" b="1" dirty="0" smtClean="0"/>
              <a:t>. </a:t>
            </a:r>
          </a:p>
          <a:p>
            <a:pPr fontAlgn="t"/>
            <a:r>
              <a:rPr lang="en-GB" sz="3200" b="1" dirty="0" smtClean="0">
                <a:solidFill>
                  <a:srgbClr val="C00000"/>
                </a:solidFill>
              </a:rPr>
              <a:t>Deal with the predominate issue.</a:t>
            </a:r>
          </a:p>
          <a:p>
            <a:endParaRPr lang="en-GB" dirty="0"/>
          </a:p>
        </p:txBody>
      </p:sp>
      <p:sp>
        <p:nvSpPr>
          <p:cNvPr id="6" name="Content Placeholder 5"/>
          <p:cNvSpPr>
            <a:spLocks noGrp="1"/>
          </p:cNvSpPr>
          <p:nvPr>
            <p:ph sz="half" idx="2"/>
          </p:nvPr>
        </p:nvSpPr>
        <p:spPr/>
        <p:txBody>
          <a:bodyPr>
            <a:normAutofit fontScale="85000" lnSpcReduction="10000"/>
          </a:bodyPr>
          <a:lstStyle/>
          <a:p>
            <a:r>
              <a:rPr lang="en-GB" sz="3200" b="1" dirty="0">
                <a:solidFill>
                  <a:schemeClr val="tx1"/>
                </a:solidFill>
              </a:rPr>
              <a:t>The Dyspraxia Foundation can help and support </a:t>
            </a:r>
            <a:r>
              <a:rPr lang="en-GB" sz="3200" b="1" dirty="0" smtClean="0">
                <a:solidFill>
                  <a:schemeClr val="tx1"/>
                </a:solidFill>
              </a:rPr>
              <a:t> children &amp; families through </a:t>
            </a:r>
            <a:r>
              <a:rPr lang="en-GB" sz="3200" b="1" dirty="0">
                <a:solidFill>
                  <a:schemeClr val="tx1"/>
                </a:solidFill>
              </a:rPr>
              <a:t>its services and publications.</a:t>
            </a:r>
          </a:p>
          <a:p>
            <a:endParaRPr lang="en-GB" dirty="0"/>
          </a:p>
        </p:txBody>
      </p:sp>
      <p:pic>
        <p:nvPicPr>
          <p:cNvPr id="1026" name="Picture 2" descr="http://t0.gstatic.com/images?q=tbn:ANd9GcQdYJj3M_CoCr3R2TbKs3gTefkjI1ZL4XQ7mRDdP0C57ztuxlADm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4725144"/>
            <a:ext cx="1113750" cy="1988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yspraxiafoundation.org.uk/wp-content/uploads/2013/10/Dyspraxia-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1"/>
            <a:ext cx="1043608" cy="147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8099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595</TotalTime>
  <Words>1320</Words>
  <Application>Microsoft Office PowerPoint</Application>
  <PresentationFormat>On-screen Show (4:3)</PresentationFormat>
  <Paragraphs>122</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Apothecary</vt:lpstr>
      <vt:lpstr>Dyspraxia</vt:lpstr>
      <vt:lpstr>Definition</vt:lpstr>
      <vt:lpstr>Prevalence</vt:lpstr>
      <vt:lpstr>Important to remember</vt:lpstr>
      <vt:lpstr>Liam…..</vt:lpstr>
      <vt:lpstr>PowerPoint Presentation</vt:lpstr>
      <vt:lpstr>PowerPoint Presentation</vt:lpstr>
      <vt:lpstr>PowerPoint Presentation</vt:lpstr>
      <vt:lpstr>Teenagers</vt:lpstr>
      <vt:lpstr>Remember….</vt:lpstr>
      <vt:lpstr>How you can help….</vt:lpstr>
      <vt:lpstr>Also…..</vt:lpstr>
      <vt:lpstr>Try…..</vt:lpstr>
      <vt:lpstr>PowerPoint Presentation</vt:lpstr>
      <vt:lpstr>PowerPoint Presentation</vt:lpstr>
      <vt:lpstr>Also….</vt:lpstr>
      <vt:lpstr>The Dyspraxia Foundation AIMS…… http://www.dyspraxiafoundation.org.uk </vt:lpstr>
      <vt:lpstr>PROVISION  IN  School</vt:lpstr>
      <vt:lpstr>Further SUPPORT…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dc:creator>
  <cp:lastModifiedBy>Laura.Sykes</cp:lastModifiedBy>
  <cp:revision>72</cp:revision>
  <cp:lastPrinted>2013-03-23T14:53:10Z</cp:lastPrinted>
  <dcterms:created xsi:type="dcterms:W3CDTF">2013-01-17T10:32:28Z</dcterms:created>
  <dcterms:modified xsi:type="dcterms:W3CDTF">2016-11-17T12:08:26Z</dcterms:modified>
</cp:coreProperties>
</file>