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4"/>
  </p:notesMasterIdLst>
  <p:sldIdLst>
    <p:sldId id="328" r:id="rId5"/>
    <p:sldId id="261" r:id="rId6"/>
    <p:sldId id="266" r:id="rId7"/>
    <p:sldId id="275" r:id="rId8"/>
    <p:sldId id="283" r:id="rId9"/>
    <p:sldId id="331" r:id="rId10"/>
    <p:sldId id="330" r:id="rId11"/>
    <p:sldId id="295" r:id="rId12"/>
    <p:sldId id="324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2208" autoAdjust="0"/>
  </p:normalViewPr>
  <p:slideViewPr>
    <p:cSldViewPr snapToGrid="0">
      <p:cViewPr varScale="1">
        <p:scale>
          <a:sx n="115" d="100"/>
          <a:sy n="115" d="100"/>
        </p:scale>
        <p:origin x="3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058802-4C66-4499-A6C3-2000E005F239}" type="datetimeFigureOut">
              <a:rPr lang="en-GB" smtClean="0"/>
              <a:t>22/03/2023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022D2C-377F-4F48-B290-EE418EAF99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76922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p.14- Zones of Regulation Book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022D2C-377F-4F48-B290-EE418EAF9922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11573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67DB78-BDF4-4E38-BFC9-5DB776E19D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659F8A-EBD0-4AB6-95AD-ACD7D3F972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20BD46-7E9E-40CA-83FE-91FBF94018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B010B-B53D-4B3F-B83F-676F0CCDDD51}" type="datetimeFigureOut">
              <a:rPr lang="en-GB" smtClean="0"/>
              <a:t>22/03/2023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C19688-4159-49E1-A281-46F0224857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AEAAAC-D57F-419D-8141-941C732026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ADEEA-C0CA-4F99-A504-A4B855D397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55339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66EF2B-450C-4AF3-A7F2-BF731E919E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3737859-30F9-4311-B8AA-3D835DA436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6041D3-41AB-4BA6-99E7-B7DA844BC6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B010B-B53D-4B3F-B83F-676F0CCDDD51}" type="datetimeFigureOut">
              <a:rPr lang="en-GB" smtClean="0"/>
              <a:t>22/03/2023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353A2B-32CC-4298-A259-0F7CC225E7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7A9D98-D121-41B8-ACEE-44EF01092A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ADEEA-C0CA-4F99-A504-A4B855D397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83193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FEC17B1-290A-4B0F-8588-EACA8B74A43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6F0F8D6-DCEB-4E96-A536-6222798FFD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E35E19-F0EC-48F6-ABEA-2DCD105921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B010B-B53D-4B3F-B83F-676F0CCDDD51}" type="datetimeFigureOut">
              <a:rPr lang="en-GB" smtClean="0"/>
              <a:t>22/03/2023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3F045B-1325-41C3-9183-60DC027BE7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388422-1221-4863-BAB3-2278DAAC4B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ADEEA-C0CA-4F99-A504-A4B855D397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04715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4ACCEC-44A9-4A2E-AA90-155D4E8C57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72706B-5F0B-41A1-ACA1-F804EA90A3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FE8985-E04C-424D-AD4A-55AA1204C7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B010B-B53D-4B3F-B83F-676F0CCDDD51}" type="datetimeFigureOut">
              <a:rPr lang="en-GB" smtClean="0"/>
              <a:t>22/03/2023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1F00C6-B319-4534-8D9B-60691BED16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D351E4-8C38-4215-ACA2-2FBA86D6D4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ADEEA-C0CA-4F99-A504-A4B855D397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50735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BFB974-F67D-4268-8890-B133E52BA0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46DE39-06CA-4227-BE99-D4CF79ABBA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A24168-E5C6-4636-A992-69889B7140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B010B-B53D-4B3F-B83F-676F0CCDDD51}" type="datetimeFigureOut">
              <a:rPr lang="en-GB" smtClean="0"/>
              <a:t>22/03/2023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9D6015-9FC8-41B3-9C83-F31E1B0A0F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05CA2B-5A8F-4A39-ACF1-1AE1EAFE43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ADEEA-C0CA-4F99-A504-A4B855D397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98649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9624C5-8862-4E1D-A6E1-9D0E6E12FD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7DC1E4-E272-4207-A4BE-B448369776C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CB225B-BB99-493D-B5BD-827B5921F7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6BECA2A-B431-4796-8C95-6B97B1FEE6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B010B-B53D-4B3F-B83F-676F0CCDDD51}" type="datetimeFigureOut">
              <a:rPr lang="en-GB" smtClean="0"/>
              <a:t>22/03/2023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2AB4C59-B978-43AF-AB1E-5C847F7F42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3911B7-0378-4817-97D7-8EBB054D99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ADEEA-C0CA-4F99-A504-A4B855D397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93387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29F4F2-CD7B-4C03-B43A-3A076D777C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6CF2DE-3433-4804-A21C-53FBD260B3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1AA47F-6AEC-4618-BFBE-D122366DAD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1E7E2AA-9004-420F-B5EB-2D4DA1973D0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50B59AA-6557-4940-8125-F7FA3311119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9F3399E-129C-47A2-AF66-F02630C424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B010B-B53D-4B3F-B83F-676F0CCDDD51}" type="datetimeFigureOut">
              <a:rPr lang="en-GB" smtClean="0"/>
              <a:t>22/03/2023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068D0B7-4E97-494F-8EA3-7411A4CA9B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598F726-4D84-4DD2-8F3F-DD07B5B629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ADEEA-C0CA-4F99-A504-A4B855D397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4569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5FEAB4-B63D-4D66-A888-95E2909F52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83B05A3-0721-44EB-891C-AD0710F917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B010B-B53D-4B3F-B83F-676F0CCDDD51}" type="datetimeFigureOut">
              <a:rPr lang="en-GB" smtClean="0"/>
              <a:t>22/03/2023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C2DF94A-9DBF-4A3F-9805-03FE22584B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BE9E7B0-0FCE-4EB8-B24C-FCDE19DBC1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ADEEA-C0CA-4F99-A504-A4B855D397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30538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5C9C76A-8465-4D07-B099-271AC4B057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B010B-B53D-4B3F-B83F-676F0CCDDD51}" type="datetimeFigureOut">
              <a:rPr lang="en-GB" smtClean="0"/>
              <a:t>22/03/2023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985B-AB2F-48E0-9363-195B599636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58DB8D-AE91-422C-A4A7-CF06DF6855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ADEEA-C0CA-4F99-A504-A4B855D397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85539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AE2CC1-9929-449D-B3CB-D578A06255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68B363-00C8-4AC6-AE06-363556CB6D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9C681DB-54A0-4CDE-B4E1-49E509EC94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0DCC64E-3741-4AD5-935B-3457B67E95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B010B-B53D-4B3F-B83F-676F0CCDDD51}" type="datetimeFigureOut">
              <a:rPr lang="en-GB" smtClean="0"/>
              <a:t>22/03/2023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9D01A1-3614-4561-933A-4974EDF1C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D40054D-1DB8-4B68-BC2D-169B17E143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ADEEA-C0CA-4F99-A504-A4B855D397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1500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9981FE-528F-409B-879F-E604DC9863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7955C0E-A796-4E1F-BF90-4EDECE411AC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35881C7-EA85-4163-A12B-323D2B5D3D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9C91C7-52BD-477C-80C4-1D687FBE05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B010B-B53D-4B3F-B83F-676F0CCDDD51}" type="datetimeFigureOut">
              <a:rPr lang="en-GB" smtClean="0"/>
              <a:t>22/03/2023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8CD450-A1CB-41D6-B800-356554A29D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20A4F3-D343-403B-BF38-9F473D9596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ADEEA-C0CA-4F99-A504-A4B855D397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79363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268DA7F-D2A0-4240-9482-6A6E0F0E5C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7206BE-8245-49A3-8DD2-08CF4B5A92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8A55E8-C300-464A-BD88-E33CAADA0B6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FB010B-B53D-4B3F-B83F-676F0CCDDD51}" type="datetimeFigureOut">
              <a:rPr lang="en-GB" smtClean="0"/>
              <a:t>22/03/2023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2EDA92-A0AF-488B-9D36-12F89B73652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1D7EBF-438C-4EA5-ABC7-06F6371179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BADEEA-C0CA-4F99-A504-A4B855D397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31193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gkgCh3qLyHE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17" Type="http://schemas.openxmlformats.org/officeDocument/2006/relationships/image" Target="../media/image22.png"/><Relationship Id="rId2" Type="http://schemas.openxmlformats.org/officeDocument/2006/relationships/image" Target="../media/image7.png"/><Relationship Id="rId16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5" Type="http://schemas.openxmlformats.org/officeDocument/2006/relationships/image" Target="../media/image2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6131" y="290945"/>
            <a:ext cx="11137669" cy="6367549"/>
          </a:xfrm>
        </p:spPr>
        <p:txBody>
          <a:bodyPr/>
          <a:lstStyle/>
          <a:p>
            <a:pPr marL="0" indent="0" algn="ctr">
              <a:buNone/>
            </a:pPr>
            <a:r>
              <a:rPr lang="en-GB" sz="5400" b="1" u="sng" dirty="0"/>
              <a:t>A Parents’ Guide to the Zones of Regulation</a:t>
            </a:r>
            <a:r>
              <a:rPr lang="en-GB" sz="5400" b="1" dirty="0"/>
              <a:t> </a:t>
            </a:r>
            <a:endParaRPr lang="en-GB" sz="5400" b="1" dirty="0" smtClean="0"/>
          </a:p>
          <a:p>
            <a:pPr marL="0" indent="0" algn="ctr">
              <a:buNone/>
            </a:pPr>
            <a:r>
              <a:rPr lang="en-GB" sz="3200" dirty="0"/>
              <a:t>https://www.youtube.com/watch?v=aQbs4JzdZH0</a:t>
            </a:r>
          </a:p>
          <a:p>
            <a:pPr marL="0" indent="0" algn="ctr">
              <a:buNone/>
            </a:pPr>
            <a:endParaRPr lang="en-GB" sz="5400" dirty="0"/>
          </a:p>
          <a:p>
            <a:endParaRPr lang="en-GB" dirty="0"/>
          </a:p>
        </p:txBody>
      </p:sp>
      <p:pic>
        <p:nvPicPr>
          <p:cNvPr id="2" name="Picture 1" descr="Impact of teacher-to-parent communication: Research on the ..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4072" y="2650782"/>
            <a:ext cx="4055042" cy="3758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79608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ED5CCE-7C14-416E-A126-FDDA9E5DBF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2229" y="365125"/>
            <a:ext cx="11800114" cy="1147791"/>
          </a:xfrm>
        </p:spPr>
        <p:txBody>
          <a:bodyPr>
            <a:normAutofit/>
          </a:bodyPr>
          <a:lstStyle/>
          <a:p>
            <a:r>
              <a:rPr lang="en-GB" sz="3600" dirty="0" smtClean="0">
                <a:hlinkClick r:id="rId2"/>
              </a:rPr>
              <a:t>What </a:t>
            </a:r>
            <a:r>
              <a:rPr lang="en-GB" sz="3600" dirty="0">
                <a:hlinkClick r:id="rId2"/>
              </a:rPr>
              <a:t>do the Zones of Regulation Look like? </a:t>
            </a:r>
            <a:r>
              <a:rPr lang="en-GB" sz="3600" dirty="0" smtClean="0">
                <a:hlinkClick r:id="rId2"/>
              </a:rPr>
              <a:t>– YouTube</a:t>
            </a:r>
            <a:r>
              <a:rPr lang="en-GB" sz="3600" dirty="0" smtClean="0"/>
              <a:t/>
            </a:r>
            <a:br>
              <a:rPr lang="en-GB" sz="3600" dirty="0" smtClean="0"/>
            </a:br>
            <a:r>
              <a:rPr lang="en-GB" sz="1800" i="1" dirty="0"/>
              <a:t>Helping  students develop social, emotional &amp; sensory regulation through using the Zones of Regulation…</a:t>
            </a:r>
            <a:br>
              <a:rPr lang="en-GB" sz="1800" i="1" dirty="0"/>
            </a:br>
            <a:endParaRPr lang="en-GB" sz="1800" i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6E21F0-5A7F-4AAD-B8E4-7B5840B4DE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2229" y="1330036"/>
            <a:ext cx="11800114" cy="5403880"/>
          </a:xfrm>
        </p:spPr>
        <p:txBody>
          <a:bodyPr>
            <a:normAutofit fontScale="92500" lnSpcReduction="20000"/>
          </a:bodyPr>
          <a:lstStyle/>
          <a:p>
            <a:r>
              <a:rPr lang="en-GB" sz="3500" dirty="0" smtClean="0"/>
              <a:t>Uses </a:t>
            </a:r>
            <a:r>
              <a:rPr lang="en-GB" sz="3500" b="1" dirty="0"/>
              <a:t>four colours to visually &amp; verbally  </a:t>
            </a:r>
            <a:r>
              <a:rPr lang="en-GB" sz="3500" dirty="0"/>
              <a:t>identify how they are functioning in the moment (emotionally &amp; levels of alertness). </a:t>
            </a:r>
            <a:r>
              <a:rPr lang="en-GB" sz="3500" b="1" dirty="0">
                <a:solidFill>
                  <a:srgbClr val="0070C0"/>
                </a:solidFill>
              </a:rPr>
              <a:t>Blue</a:t>
            </a:r>
            <a:r>
              <a:rPr lang="en-GB" sz="3500" b="1" dirty="0"/>
              <a:t> </a:t>
            </a:r>
            <a:r>
              <a:rPr lang="en-GB" sz="3500" b="1" dirty="0">
                <a:solidFill>
                  <a:srgbClr val="00B050"/>
                </a:solidFill>
              </a:rPr>
              <a:t>Green</a:t>
            </a:r>
            <a:r>
              <a:rPr lang="en-GB" sz="3500" b="1" dirty="0"/>
              <a:t> </a:t>
            </a:r>
            <a:r>
              <a:rPr lang="en-GB" sz="3500" b="1" dirty="0">
                <a:solidFill>
                  <a:srgbClr val="FFFF00"/>
                </a:solidFill>
              </a:rPr>
              <a:t>Yellow</a:t>
            </a:r>
            <a:r>
              <a:rPr lang="en-GB" sz="3500" b="1" dirty="0"/>
              <a:t> </a:t>
            </a:r>
            <a:r>
              <a:rPr lang="en-GB" sz="3500" b="1" dirty="0">
                <a:solidFill>
                  <a:srgbClr val="FF0000"/>
                </a:solidFill>
              </a:rPr>
              <a:t>Red</a:t>
            </a:r>
          </a:p>
          <a:p>
            <a:r>
              <a:rPr lang="en-GB" sz="3500" dirty="0"/>
              <a:t>Identify different </a:t>
            </a:r>
            <a:r>
              <a:rPr lang="en-GB" sz="3500" dirty="0" smtClean="0"/>
              <a:t> </a:t>
            </a:r>
            <a:r>
              <a:rPr lang="en-GB" sz="3500" b="1" dirty="0"/>
              <a:t>emotions, sensory needs &amp; thinking patterns </a:t>
            </a:r>
            <a:r>
              <a:rPr lang="en-GB" sz="3500" dirty="0"/>
              <a:t>that result in students moving from one zone to another</a:t>
            </a:r>
          </a:p>
          <a:p>
            <a:r>
              <a:rPr lang="en-GB" sz="3500" b="1" dirty="0"/>
              <a:t>Toolbox:</a:t>
            </a:r>
            <a:r>
              <a:rPr lang="en-GB" sz="3500" dirty="0"/>
              <a:t> Explore  &amp; use a variety of tools , sensory supports, calming techniques &amp; thinking strategies that they can use to regulate what zone they are in and how to move between them</a:t>
            </a:r>
          </a:p>
          <a:p>
            <a:r>
              <a:rPr lang="en-GB" sz="3500" dirty="0"/>
              <a:t>Learn more  about </a:t>
            </a:r>
            <a:r>
              <a:rPr lang="en-GB" sz="3500" b="1" dirty="0"/>
              <a:t>perspective taking </a:t>
            </a:r>
            <a:r>
              <a:rPr lang="en-GB" sz="3500" dirty="0"/>
              <a:t>to better understand how being in different zones impacts others’ thoughts &amp; feelings around them</a:t>
            </a:r>
          </a:p>
          <a:p>
            <a:r>
              <a:rPr lang="en-GB" sz="3500" dirty="0"/>
              <a:t>Increases </a:t>
            </a:r>
            <a:r>
              <a:rPr lang="en-GB" sz="3500" b="1" dirty="0"/>
              <a:t>vocabulary</a:t>
            </a:r>
            <a:r>
              <a:rPr lang="en-GB" sz="3500" dirty="0"/>
              <a:t> of emotional terms, skills in reading facial expressions, insights on events that trigger their behaviour &amp; problem solving skills</a:t>
            </a:r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736981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79A7CF-01AF-4178-9369-94E0C90EB04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9413ED5-9ED4-4772-BCE4-2BCAE6B12E3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433973" y="-827233"/>
            <a:ext cx="1715478" cy="858342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4357C93-F0CB-4A1C-8F77-4E906378981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2085" y="664308"/>
            <a:ext cx="8082632" cy="560034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0F533E9-6690-41A8-A372-4C6C622D028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950447" y="3392097"/>
            <a:ext cx="1719072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CE287517-3AEF-4501-BAC8-BF25CAF23B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1431626"/>
              </p:ext>
            </p:extLst>
          </p:nvPr>
        </p:nvGraphicFramePr>
        <p:xfrm>
          <a:off x="724378" y="232754"/>
          <a:ext cx="9516902" cy="5837685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3769418">
                  <a:extLst>
                    <a:ext uri="{9D8B030D-6E8A-4147-A177-3AD203B41FA5}">
                      <a16:colId xmlns:a16="http://schemas.microsoft.com/office/drawing/2014/main" val="1401541964"/>
                    </a:ext>
                  </a:extLst>
                </a:gridCol>
                <a:gridCol w="5747484">
                  <a:extLst>
                    <a:ext uri="{9D8B030D-6E8A-4147-A177-3AD203B41FA5}">
                      <a16:colId xmlns:a16="http://schemas.microsoft.com/office/drawing/2014/main" val="843192456"/>
                    </a:ext>
                  </a:extLst>
                </a:gridCol>
              </a:tblGrid>
              <a:tr h="499724">
                <a:tc gridSpan="2">
                  <a:txBody>
                    <a:bodyPr/>
                    <a:lstStyle/>
                    <a:p>
                      <a:r>
                        <a:rPr lang="en-GB" sz="2000" b="1"/>
                        <a:t>Zones of Regulation Glossary-Using a common language</a:t>
                      </a:r>
                      <a:endParaRPr lang="en-GB" sz="2000"/>
                    </a:p>
                  </a:txBody>
                  <a:tcPr marL="101399" marR="101399" marT="50699" marB="50699"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0009820"/>
                  </a:ext>
                </a:extLst>
              </a:tr>
              <a:tr h="499724">
                <a:tc>
                  <a:txBody>
                    <a:bodyPr/>
                    <a:lstStyle/>
                    <a:p>
                      <a:r>
                        <a:rPr lang="en-GB" sz="2000"/>
                        <a:t>Self-regulation</a:t>
                      </a:r>
                    </a:p>
                  </a:txBody>
                  <a:tcPr marL="101399" marR="101399" marT="50699" marB="50699"/>
                </a:tc>
                <a:tc>
                  <a:txBody>
                    <a:bodyPr/>
                    <a:lstStyle/>
                    <a:p>
                      <a:r>
                        <a:rPr lang="en-GB" sz="2000"/>
                        <a:t>Expected Behaviours</a:t>
                      </a:r>
                    </a:p>
                  </a:txBody>
                  <a:tcPr marL="101399" marR="101399" marT="50699" marB="50699"/>
                </a:tc>
                <a:extLst>
                  <a:ext uri="{0D108BD9-81ED-4DB2-BD59-A6C34878D82A}">
                    <a16:rowId xmlns:a16="http://schemas.microsoft.com/office/drawing/2014/main" val="911028243"/>
                  </a:ext>
                </a:extLst>
              </a:tr>
              <a:tr h="499724">
                <a:tc>
                  <a:txBody>
                    <a:bodyPr/>
                    <a:lstStyle/>
                    <a:p>
                      <a:r>
                        <a:rPr lang="en-GB" sz="2000"/>
                        <a:t>The Zones</a:t>
                      </a:r>
                    </a:p>
                  </a:txBody>
                  <a:tcPr marL="101399" marR="101399" marT="50699" marB="50699"/>
                </a:tc>
                <a:tc>
                  <a:txBody>
                    <a:bodyPr/>
                    <a:lstStyle/>
                    <a:p>
                      <a:r>
                        <a:rPr lang="en-GB" sz="2000"/>
                        <a:t>Unexpected Behaviours</a:t>
                      </a:r>
                    </a:p>
                  </a:txBody>
                  <a:tcPr marL="101399" marR="101399" marT="50699" marB="50699"/>
                </a:tc>
                <a:extLst>
                  <a:ext uri="{0D108BD9-81ED-4DB2-BD59-A6C34878D82A}">
                    <a16:rowId xmlns:a16="http://schemas.microsoft.com/office/drawing/2014/main" val="1762830156"/>
                  </a:ext>
                </a:extLst>
              </a:tr>
              <a:tr h="840445">
                <a:tc>
                  <a:txBody>
                    <a:bodyPr/>
                    <a:lstStyle/>
                    <a:p>
                      <a:r>
                        <a:rPr lang="en-GB" sz="2000"/>
                        <a:t>Blue Zone</a:t>
                      </a:r>
                    </a:p>
                  </a:txBody>
                  <a:tcPr marL="101399" marR="101399" marT="50699" marB="50699"/>
                </a:tc>
                <a:tc>
                  <a:txBody>
                    <a:bodyPr/>
                    <a:lstStyle/>
                    <a:p>
                      <a:r>
                        <a:rPr lang="en-GB" sz="2000"/>
                        <a:t>What is the size of the problem?</a:t>
                      </a:r>
                    </a:p>
                    <a:p>
                      <a:r>
                        <a:rPr lang="en-GB" sz="2000"/>
                        <a:t>Is this a Big or a Little Problem?</a:t>
                      </a:r>
                    </a:p>
                  </a:txBody>
                  <a:tcPr marL="101399" marR="101399" marT="50699" marB="50699"/>
                </a:tc>
                <a:extLst>
                  <a:ext uri="{0D108BD9-81ED-4DB2-BD59-A6C34878D82A}">
                    <a16:rowId xmlns:a16="http://schemas.microsoft.com/office/drawing/2014/main" val="654621331"/>
                  </a:ext>
                </a:extLst>
              </a:tr>
              <a:tr h="499724">
                <a:tc>
                  <a:txBody>
                    <a:bodyPr/>
                    <a:lstStyle/>
                    <a:p>
                      <a:r>
                        <a:rPr lang="en-GB" sz="2000"/>
                        <a:t>Green Zone</a:t>
                      </a:r>
                    </a:p>
                  </a:txBody>
                  <a:tcPr marL="101399" marR="101399" marT="50699" marB="50699"/>
                </a:tc>
                <a:tc>
                  <a:txBody>
                    <a:bodyPr/>
                    <a:lstStyle/>
                    <a:p>
                      <a:r>
                        <a:rPr lang="en-GB" sz="2000"/>
                        <a:t>Big Problem</a:t>
                      </a:r>
                    </a:p>
                  </a:txBody>
                  <a:tcPr marL="101399" marR="101399" marT="50699" marB="50699"/>
                </a:tc>
                <a:extLst>
                  <a:ext uri="{0D108BD9-81ED-4DB2-BD59-A6C34878D82A}">
                    <a16:rowId xmlns:a16="http://schemas.microsoft.com/office/drawing/2014/main" val="3687429931"/>
                  </a:ext>
                </a:extLst>
              </a:tr>
              <a:tr h="499724">
                <a:tc>
                  <a:txBody>
                    <a:bodyPr/>
                    <a:lstStyle/>
                    <a:p>
                      <a:r>
                        <a:rPr lang="en-GB" sz="2000"/>
                        <a:t>Yellow Zone</a:t>
                      </a:r>
                    </a:p>
                  </a:txBody>
                  <a:tcPr marL="101399" marR="101399" marT="50699" marB="50699"/>
                </a:tc>
                <a:tc>
                  <a:txBody>
                    <a:bodyPr/>
                    <a:lstStyle/>
                    <a:p>
                      <a:r>
                        <a:rPr lang="en-GB" sz="2000" dirty="0"/>
                        <a:t>Medium Problem</a:t>
                      </a:r>
                    </a:p>
                  </a:txBody>
                  <a:tcPr marL="101399" marR="101399" marT="50699" marB="50699"/>
                </a:tc>
                <a:extLst>
                  <a:ext uri="{0D108BD9-81ED-4DB2-BD59-A6C34878D82A}">
                    <a16:rowId xmlns:a16="http://schemas.microsoft.com/office/drawing/2014/main" val="328339922"/>
                  </a:ext>
                </a:extLst>
              </a:tr>
              <a:tr h="499724">
                <a:tc>
                  <a:txBody>
                    <a:bodyPr/>
                    <a:lstStyle/>
                    <a:p>
                      <a:r>
                        <a:rPr lang="en-GB" sz="2000"/>
                        <a:t>Red Zone</a:t>
                      </a:r>
                    </a:p>
                  </a:txBody>
                  <a:tcPr marL="101399" marR="101399" marT="50699" marB="50699"/>
                </a:tc>
                <a:tc>
                  <a:txBody>
                    <a:bodyPr/>
                    <a:lstStyle/>
                    <a:p>
                      <a:r>
                        <a:rPr lang="en-GB" sz="2000"/>
                        <a:t>Little Problem</a:t>
                      </a:r>
                    </a:p>
                  </a:txBody>
                  <a:tcPr marL="101399" marR="101399" marT="50699" marB="50699"/>
                </a:tc>
                <a:extLst>
                  <a:ext uri="{0D108BD9-81ED-4DB2-BD59-A6C34878D82A}">
                    <a16:rowId xmlns:a16="http://schemas.microsoft.com/office/drawing/2014/main" val="3236318007"/>
                  </a:ext>
                </a:extLst>
              </a:tr>
              <a:tr h="499724">
                <a:tc>
                  <a:txBody>
                    <a:bodyPr/>
                    <a:lstStyle/>
                    <a:p>
                      <a:r>
                        <a:rPr lang="en-GB" sz="2000"/>
                        <a:t>Toolbox</a:t>
                      </a:r>
                    </a:p>
                  </a:txBody>
                  <a:tcPr marL="101399" marR="101399" marT="50699" marB="50699"/>
                </a:tc>
                <a:tc>
                  <a:txBody>
                    <a:bodyPr/>
                    <a:lstStyle/>
                    <a:p>
                      <a:r>
                        <a:rPr lang="en-GB" sz="2000"/>
                        <a:t>Inner critic</a:t>
                      </a:r>
                    </a:p>
                  </a:txBody>
                  <a:tcPr marL="101399" marR="101399" marT="50699" marB="50699"/>
                </a:tc>
                <a:extLst>
                  <a:ext uri="{0D108BD9-81ED-4DB2-BD59-A6C34878D82A}">
                    <a16:rowId xmlns:a16="http://schemas.microsoft.com/office/drawing/2014/main" val="2108099562"/>
                  </a:ext>
                </a:extLst>
              </a:tr>
              <a:tr h="499724">
                <a:tc>
                  <a:txBody>
                    <a:bodyPr/>
                    <a:lstStyle/>
                    <a:p>
                      <a:r>
                        <a:rPr lang="en-GB" sz="2000"/>
                        <a:t>Tools or strategies</a:t>
                      </a:r>
                    </a:p>
                  </a:txBody>
                  <a:tcPr marL="101399" marR="101399" marT="50699" marB="50699"/>
                </a:tc>
                <a:tc>
                  <a:txBody>
                    <a:bodyPr/>
                    <a:lstStyle/>
                    <a:p>
                      <a:r>
                        <a:rPr lang="en-GB" sz="2000"/>
                        <a:t>Inner Coach</a:t>
                      </a:r>
                    </a:p>
                  </a:txBody>
                  <a:tcPr marL="101399" marR="101399" marT="50699" marB="50699"/>
                </a:tc>
                <a:extLst>
                  <a:ext uri="{0D108BD9-81ED-4DB2-BD59-A6C34878D82A}">
                    <a16:rowId xmlns:a16="http://schemas.microsoft.com/office/drawing/2014/main" val="3105899267"/>
                  </a:ext>
                </a:extLst>
              </a:tr>
              <a:tr h="499724">
                <a:tc>
                  <a:txBody>
                    <a:bodyPr/>
                    <a:lstStyle/>
                    <a:p>
                      <a:r>
                        <a:rPr lang="en-GB" sz="2000"/>
                        <a:t>Trigger</a:t>
                      </a:r>
                    </a:p>
                  </a:txBody>
                  <a:tcPr marL="101399" marR="101399" marT="50699" marB="50699"/>
                </a:tc>
                <a:tc>
                  <a:txBody>
                    <a:bodyPr/>
                    <a:lstStyle/>
                    <a:p>
                      <a:r>
                        <a:rPr lang="en-GB" sz="2000"/>
                        <a:t>Superflex Thinking</a:t>
                      </a:r>
                    </a:p>
                  </a:txBody>
                  <a:tcPr marL="101399" marR="101399" marT="50699" marB="50699"/>
                </a:tc>
                <a:extLst>
                  <a:ext uri="{0D108BD9-81ED-4DB2-BD59-A6C34878D82A}">
                    <a16:rowId xmlns:a16="http://schemas.microsoft.com/office/drawing/2014/main" val="2107043502"/>
                  </a:ext>
                </a:extLst>
              </a:tr>
              <a:tr h="499724">
                <a:tc>
                  <a:txBody>
                    <a:bodyPr/>
                    <a:lstStyle/>
                    <a:p>
                      <a:r>
                        <a:rPr lang="en-GB" sz="2000"/>
                        <a:t>Stop, Opt, and Go:</a:t>
                      </a:r>
                    </a:p>
                  </a:txBody>
                  <a:tcPr marL="101399" marR="101399" marT="50699" marB="50699"/>
                </a:tc>
                <a:tc>
                  <a:txBody>
                    <a:bodyPr/>
                    <a:lstStyle/>
                    <a:p>
                      <a:r>
                        <a:rPr lang="en-GB" sz="2000" dirty="0"/>
                        <a:t>Rock Brain thinking</a:t>
                      </a:r>
                    </a:p>
                  </a:txBody>
                  <a:tcPr marL="101399" marR="101399" marT="50699" marB="50699"/>
                </a:tc>
                <a:extLst>
                  <a:ext uri="{0D108BD9-81ED-4DB2-BD59-A6C34878D82A}">
                    <a16:rowId xmlns:a16="http://schemas.microsoft.com/office/drawing/2014/main" val="32393300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170501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9974" y="353086"/>
            <a:ext cx="4994959" cy="6357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28085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9725" y="314325"/>
            <a:ext cx="8972550" cy="622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22003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624" y="1213164"/>
            <a:ext cx="3734916" cy="550677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98540" y="171167"/>
            <a:ext cx="3855454" cy="554383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73932" y="1000869"/>
            <a:ext cx="3832363" cy="5719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67185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3B1E20CC-9831-410D-AAFF-6264594B9F5C}"/>
              </a:ext>
            </a:extLst>
          </p:cNvPr>
          <p:cNvGraphicFramePr>
            <a:graphicFrameLocks noGrp="1"/>
          </p:cNvGraphicFramePr>
          <p:nvPr/>
        </p:nvGraphicFramePr>
        <p:xfrm>
          <a:off x="352426" y="0"/>
          <a:ext cx="10782300" cy="6858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56460">
                  <a:extLst>
                    <a:ext uri="{9D8B030D-6E8A-4147-A177-3AD203B41FA5}">
                      <a16:colId xmlns:a16="http://schemas.microsoft.com/office/drawing/2014/main" val="2074166140"/>
                    </a:ext>
                  </a:extLst>
                </a:gridCol>
                <a:gridCol w="2156460">
                  <a:extLst>
                    <a:ext uri="{9D8B030D-6E8A-4147-A177-3AD203B41FA5}">
                      <a16:colId xmlns:a16="http://schemas.microsoft.com/office/drawing/2014/main" val="765634469"/>
                    </a:ext>
                  </a:extLst>
                </a:gridCol>
                <a:gridCol w="2156460">
                  <a:extLst>
                    <a:ext uri="{9D8B030D-6E8A-4147-A177-3AD203B41FA5}">
                      <a16:colId xmlns:a16="http://schemas.microsoft.com/office/drawing/2014/main" val="820986331"/>
                    </a:ext>
                  </a:extLst>
                </a:gridCol>
                <a:gridCol w="2156460">
                  <a:extLst>
                    <a:ext uri="{9D8B030D-6E8A-4147-A177-3AD203B41FA5}">
                      <a16:colId xmlns:a16="http://schemas.microsoft.com/office/drawing/2014/main" val="3977356520"/>
                    </a:ext>
                  </a:extLst>
                </a:gridCol>
                <a:gridCol w="2156460">
                  <a:extLst>
                    <a:ext uri="{9D8B030D-6E8A-4147-A177-3AD203B41FA5}">
                      <a16:colId xmlns:a16="http://schemas.microsoft.com/office/drawing/2014/main" val="3152608815"/>
                    </a:ext>
                  </a:extLst>
                </a:gridCol>
              </a:tblGrid>
              <a:tr h="2256013">
                <a:tc>
                  <a:txBody>
                    <a:bodyPr/>
                    <a:lstStyle/>
                    <a:p>
                      <a:endParaRPr lang="en-GB" dirty="0"/>
                    </a:p>
                    <a:p>
                      <a:endParaRPr lang="en-GB" dirty="0"/>
                    </a:p>
                    <a:p>
                      <a:endParaRPr lang="en-GB" dirty="0"/>
                    </a:p>
                    <a:p>
                      <a:endParaRPr lang="en-GB" dirty="0"/>
                    </a:p>
                    <a:p>
                      <a:endParaRPr lang="en-GB" dirty="0"/>
                    </a:p>
                    <a:p>
                      <a:endParaRPr lang="en-GB" dirty="0"/>
                    </a:p>
                    <a:p>
                      <a:endParaRPr lang="en-GB" dirty="0"/>
                    </a:p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8945619"/>
                  </a:ext>
                </a:extLst>
              </a:tr>
              <a:tr h="2256013">
                <a:tc>
                  <a:txBody>
                    <a:bodyPr/>
                    <a:lstStyle/>
                    <a:p>
                      <a:endParaRPr lang="en-GB" dirty="0"/>
                    </a:p>
                    <a:p>
                      <a:endParaRPr lang="en-GB" dirty="0"/>
                    </a:p>
                    <a:p>
                      <a:endParaRPr lang="en-GB" dirty="0"/>
                    </a:p>
                    <a:p>
                      <a:endParaRPr lang="en-GB" dirty="0"/>
                    </a:p>
                    <a:p>
                      <a:endParaRPr lang="en-GB" dirty="0"/>
                    </a:p>
                    <a:p>
                      <a:endParaRPr lang="en-GB" dirty="0"/>
                    </a:p>
                    <a:p>
                      <a:endParaRPr lang="en-GB" dirty="0"/>
                    </a:p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5391745"/>
                  </a:ext>
                </a:extLst>
              </a:tr>
              <a:tr h="2256013">
                <a:tc>
                  <a:txBody>
                    <a:bodyPr/>
                    <a:lstStyle/>
                    <a:p>
                      <a:endParaRPr lang="en-GB" dirty="0"/>
                    </a:p>
                    <a:p>
                      <a:endParaRPr lang="en-GB" dirty="0"/>
                    </a:p>
                    <a:p>
                      <a:endParaRPr lang="en-GB" dirty="0"/>
                    </a:p>
                    <a:p>
                      <a:endParaRPr lang="en-GB" dirty="0"/>
                    </a:p>
                    <a:p>
                      <a:endParaRPr lang="en-GB" dirty="0"/>
                    </a:p>
                    <a:p>
                      <a:endParaRPr lang="en-GB" dirty="0"/>
                    </a:p>
                    <a:p>
                      <a:endParaRPr lang="en-GB" dirty="0"/>
                    </a:p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9314915"/>
                  </a:ext>
                </a:extLst>
              </a:tr>
            </a:tbl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81FDC729-AE7D-43BF-93D6-F75FF2A0A5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675" y="104775"/>
            <a:ext cx="1943100" cy="128587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F9D1506-A4BE-4600-8934-1B04E715E07C}"/>
              </a:ext>
            </a:extLst>
          </p:cNvPr>
          <p:cNvSpPr txBox="1"/>
          <p:nvPr/>
        </p:nvSpPr>
        <p:spPr>
          <a:xfrm>
            <a:off x="352426" y="1600200"/>
            <a:ext cx="21335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Talk to a friend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9ECB174-46A6-47F7-8BAE-9B8EDFD4BF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8912" y="104775"/>
            <a:ext cx="1757363" cy="128587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248A660-B9F5-4FA4-AB79-98B262DF3E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38687" y="180975"/>
            <a:ext cx="2002828" cy="112395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C02B1D2-24F5-444D-A001-C57DD2542F9E}"/>
              </a:ext>
            </a:extLst>
          </p:cNvPr>
          <p:cNvSpPr txBox="1"/>
          <p:nvPr/>
        </p:nvSpPr>
        <p:spPr>
          <a:xfrm>
            <a:off x="2728912" y="1600200"/>
            <a:ext cx="21335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Talk to an adult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264487F-1CAF-47CB-8DBD-C08C8445AB82}"/>
              </a:ext>
            </a:extLst>
          </p:cNvPr>
          <p:cNvSpPr txBox="1"/>
          <p:nvPr/>
        </p:nvSpPr>
        <p:spPr>
          <a:xfrm>
            <a:off x="4738687" y="1571625"/>
            <a:ext cx="20028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Lego time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2557080-FDD3-409E-AAE6-831DAAFE6B2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93927" y="180975"/>
            <a:ext cx="1722942" cy="138588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FB0D8F9D-05BF-4FBC-8818-A6FF0A3D7A36}"/>
              </a:ext>
            </a:extLst>
          </p:cNvPr>
          <p:cNvSpPr txBox="1"/>
          <p:nvPr/>
        </p:nvSpPr>
        <p:spPr>
          <a:xfrm>
            <a:off x="6993927" y="1603891"/>
            <a:ext cx="18833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Reward time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9D5A37F-9CD0-4D0A-A2D8-98AD7CE60A3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32276" y="307181"/>
            <a:ext cx="2019801" cy="113347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15AE6534-F39D-441D-89A1-BC4EB8ECC987}"/>
              </a:ext>
            </a:extLst>
          </p:cNvPr>
          <p:cNvSpPr txBox="1"/>
          <p:nvPr/>
        </p:nvSpPr>
        <p:spPr>
          <a:xfrm>
            <a:off x="9089427" y="1666875"/>
            <a:ext cx="19192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Keep going!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AC931D5B-F735-4AE6-9BB5-E3FD4C73275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9573" y="2436257"/>
            <a:ext cx="946638" cy="113347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2339260-FAC2-49AC-93B8-C0A2E29CEC1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56211" y="2651472"/>
            <a:ext cx="1072667" cy="962193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3084C400-67BC-45BF-86E5-F69740A9B0A8}"/>
              </a:ext>
            </a:extLst>
          </p:cNvPr>
          <p:cNvSpPr txBox="1"/>
          <p:nvPr/>
        </p:nvSpPr>
        <p:spPr>
          <a:xfrm>
            <a:off x="447675" y="3932669"/>
            <a:ext cx="1943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Drawing time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B614AB2A-1361-499A-BFB5-39BB4F8411B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824292" y="2355888"/>
            <a:ext cx="1566601" cy="1478995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F6904686-2DE5-4C1F-ABB0-721CF8EE69F6}"/>
              </a:ext>
            </a:extLst>
          </p:cNvPr>
          <p:cNvSpPr txBox="1"/>
          <p:nvPr/>
        </p:nvSpPr>
        <p:spPr>
          <a:xfrm>
            <a:off x="2628900" y="3932669"/>
            <a:ext cx="18573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Zones Check In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4A13C065-05C4-41A1-843A-F8F6A0D335C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786307" y="2436934"/>
            <a:ext cx="1924655" cy="1276350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97AAAD05-1DDC-4D9C-BCBE-7C5A7F978F22}"/>
              </a:ext>
            </a:extLst>
          </p:cNvPr>
          <p:cNvSpPr txBox="1"/>
          <p:nvPr/>
        </p:nvSpPr>
        <p:spPr>
          <a:xfrm>
            <a:off x="4786307" y="3932669"/>
            <a:ext cx="1955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Calm Down Rhyme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B3C45C69-EC0E-43E3-B89C-AB6EDD08F28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993927" y="2759631"/>
            <a:ext cx="1824359" cy="66829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90EB612B-9E5D-4EF2-A287-D5EA875C2F90}"/>
              </a:ext>
            </a:extLst>
          </p:cNvPr>
          <p:cNvSpPr txBox="1"/>
          <p:nvPr/>
        </p:nvSpPr>
        <p:spPr>
          <a:xfrm>
            <a:off x="6993927" y="3834883"/>
            <a:ext cx="18243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Frustrated Script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ABCF81A1-179B-4165-834F-6147FA098CF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329037" y="2400836"/>
            <a:ext cx="1426278" cy="1385888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F73F2DC0-8A3C-4BED-ABF8-94F99CB94FF3}"/>
              </a:ext>
            </a:extLst>
          </p:cNvPr>
          <p:cNvSpPr txBox="1"/>
          <p:nvPr/>
        </p:nvSpPr>
        <p:spPr>
          <a:xfrm>
            <a:off x="9032276" y="3932669"/>
            <a:ext cx="20198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Star Breathing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66D3F1AA-F916-458E-98E8-DB741BA8403F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51584" y="4712563"/>
            <a:ext cx="1735282" cy="1210662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B5C51CEF-D30F-4978-B462-FD7C4DE38DF7}"/>
              </a:ext>
            </a:extLst>
          </p:cNvPr>
          <p:cNvSpPr txBox="1"/>
          <p:nvPr/>
        </p:nvSpPr>
        <p:spPr>
          <a:xfrm>
            <a:off x="409573" y="6274636"/>
            <a:ext cx="19812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Find a safe space</a:t>
            </a: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8160151F-AB3A-466F-9488-250F385C9911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926972" y="4712563"/>
            <a:ext cx="1367970" cy="1367970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270D7DDA-2C8C-49F1-B327-B95C145C63E6}"/>
              </a:ext>
            </a:extLst>
          </p:cNvPr>
          <p:cNvSpPr txBox="1"/>
          <p:nvPr/>
        </p:nvSpPr>
        <p:spPr>
          <a:xfrm>
            <a:off x="3026567" y="6274636"/>
            <a:ext cx="1162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Stop</a:t>
            </a: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D5076A99-9571-45A9-BBEA-333E11C244CD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897382" y="4804183"/>
            <a:ext cx="1685437" cy="1276350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0925B360-8318-478C-9744-6197DB6EFDEF}"/>
              </a:ext>
            </a:extLst>
          </p:cNvPr>
          <p:cNvSpPr txBox="1"/>
          <p:nvPr/>
        </p:nvSpPr>
        <p:spPr>
          <a:xfrm>
            <a:off x="4897382" y="6284600"/>
            <a:ext cx="16854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Keep Safe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46264E6-63F1-4672-9B25-BCD8369026C0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012679" y="4774967"/>
            <a:ext cx="1685438" cy="1165761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C89E11C1-1353-4E61-900B-9F79BBD215B9}"/>
              </a:ext>
            </a:extLst>
          </p:cNvPr>
          <p:cNvSpPr txBox="1"/>
          <p:nvPr/>
        </p:nvSpPr>
        <p:spPr>
          <a:xfrm>
            <a:off x="6905625" y="6274636"/>
            <a:ext cx="18833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Fidget Box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AE66D93-5234-4BB2-8E9A-AE7DA8C3AA3A}"/>
              </a:ext>
            </a:extLst>
          </p:cNvPr>
          <p:cNvSpPr txBox="1"/>
          <p:nvPr/>
        </p:nvSpPr>
        <p:spPr>
          <a:xfrm>
            <a:off x="9032276" y="6274636"/>
            <a:ext cx="20198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Quiet Time</a:t>
            </a: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2EF30706-E990-419C-B934-D5CB0EB3D987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9476087" y="4754185"/>
            <a:ext cx="1132178" cy="1296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30767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389299"/>
            <a:ext cx="5074175" cy="635553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4175" y="389299"/>
            <a:ext cx="5085510" cy="6201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5265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587" y="2317688"/>
            <a:ext cx="3433102" cy="373118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0761" y="356386"/>
            <a:ext cx="2867025" cy="12382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34203" y="1798116"/>
            <a:ext cx="3380998" cy="464189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16715" y="2029486"/>
            <a:ext cx="3676415" cy="4019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7554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E5886020310E5459DC95729F4DD2085" ma:contentTypeVersion="37" ma:contentTypeDescription="Create a new document." ma:contentTypeScope="" ma:versionID="ef08cef8466913b70f1551fb849d9bf1">
  <xsd:schema xmlns:xsd="http://www.w3.org/2001/XMLSchema" xmlns:xs="http://www.w3.org/2001/XMLSchema" xmlns:p="http://schemas.microsoft.com/office/2006/metadata/properties" xmlns:ns2="6839e88e-a362-42f8-9c5f-a6fd103853a8" xmlns:ns3="799f7941-9ed3-46bf-a1e5-eefbca714d17" targetNamespace="http://schemas.microsoft.com/office/2006/metadata/properties" ma:root="true" ma:fieldsID="bbef0aaec497d5b90b074d499bd8d23c" ns2:_="" ns3:_="">
    <xsd:import namespace="6839e88e-a362-42f8-9c5f-a6fd103853a8"/>
    <xsd:import namespace="799f7941-9ed3-46bf-a1e5-eefbca714d17"/>
    <xsd:element name="properties">
      <xsd:complexType>
        <xsd:sequence>
          <xsd:element name="documentManagement">
            <xsd:complexType>
              <xsd:all>
                <xsd:element ref="ns2:NotebookType" minOccurs="0"/>
                <xsd:element ref="ns2:FolderType" minOccurs="0"/>
                <xsd:element ref="ns2:CultureName" minOccurs="0"/>
                <xsd:element ref="ns2:AppVersion" minOccurs="0"/>
                <xsd:element ref="ns2:TeamsChannelId" minOccurs="0"/>
                <xsd:element ref="ns2:Owner" minOccurs="0"/>
                <xsd:element ref="ns2:Math_Settings" minOccurs="0"/>
                <xsd:element ref="ns2:DefaultSectionNames" minOccurs="0"/>
                <xsd:element ref="ns2:Templates" minOccurs="0"/>
                <xsd:element ref="ns2:Leaders" minOccurs="0"/>
                <xsd:element ref="ns2:Members" minOccurs="0"/>
                <xsd:element ref="ns2:Member_Groups" minOccurs="0"/>
                <xsd:element ref="ns2:Distribution_Groups" minOccurs="0"/>
                <xsd:element ref="ns2:LMS_Mappings" minOccurs="0"/>
                <xsd:element ref="ns2:Invited_Leaders" minOccurs="0"/>
                <xsd:element ref="ns2:Invited_Members" minOccurs="0"/>
                <xsd:element ref="ns2:Self_Registration_Enabled" minOccurs="0"/>
                <xsd:element ref="ns2:Has_Leaders_Only_SectionGroup" minOccurs="0"/>
                <xsd:element ref="ns2:Is_Collaboration_Space_Locked" minOccurs="0"/>
                <xsd:element ref="ns2:IsNotebookLocked" minOccurs="0"/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839e88e-a362-42f8-9c5f-a6fd103853a8" elementFormDefault="qualified">
    <xsd:import namespace="http://schemas.microsoft.com/office/2006/documentManagement/types"/>
    <xsd:import namespace="http://schemas.microsoft.com/office/infopath/2007/PartnerControls"/>
    <xsd:element name="NotebookType" ma:index="8" nillable="true" ma:displayName="Notebook Type" ma:internalName="NotebookType">
      <xsd:simpleType>
        <xsd:restriction base="dms:Text"/>
      </xsd:simpleType>
    </xsd:element>
    <xsd:element name="FolderType" ma:index="9" nillable="true" ma:displayName="Folder Type" ma:internalName="FolderType">
      <xsd:simpleType>
        <xsd:restriction base="dms:Text"/>
      </xsd:simpleType>
    </xsd:element>
    <xsd:element name="CultureName" ma:index="10" nillable="true" ma:displayName="Culture Name" ma:internalName="CultureName">
      <xsd:simpleType>
        <xsd:restriction base="dms:Text"/>
      </xsd:simpleType>
    </xsd:element>
    <xsd:element name="AppVersion" ma:index="11" nillable="true" ma:displayName="App Version" ma:internalName="AppVersion">
      <xsd:simpleType>
        <xsd:restriction base="dms:Text"/>
      </xsd:simpleType>
    </xsd:element>
    <xsd:element name="TeamsChannelId" ma:index="12" nillable="true" ma:displayName="Teams Channel Id" ma:internalName="TeamsChannelId">
      <xsd:simpleType>
        <xsd:restriction base="dms:Text"/>
      </xsd:simpleType>
    </xsd:element>
    <xsd:element name="Owner" ma:index="13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ath_Settings" ma:index="14" nillable="true" ma:displayName="Math Settings" ma:internalName="Math_Settings">
      <xsd:simpleType>
        <xsd:restriction base="dms:Text"/>
      </xsd:simpleType>
    </xsd:element>
    <xsd:element name="DefaultSectionNames" ma:index="15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Templates" ma:index="16" nillable="true" ma:displayName="Templates" ma:internalName="Templates">
      <xsd:simpleType>
        <xsd:restriction base="dms:Note">
          <xsd:maxLength value="255"/>
        </xsd:restriction>
      </xsd:simpleType>
    </xsd:element>
    <xsd:element name="Leaders" ma:index="17" nillable="true" ma:displayName="Leaders" ma:internalName="Lead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mbers" ma:index="18" nillable="true" ma:displayName="Members" ma:internalName="Memb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mber_Groups" ma:index="19" nillable="true" ma:displayName="Member Groups" ma:internalName="Member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istribution_Groups" ma:index="20" nillable="true" ma:displayName="Distribution Groups" ma:internalName="Distribution_Groups">
      <xsd:simpleType>
        <xsd:restriction base="dms:Note">
          <xsd:maxLength value="255"/>
        </xsd:restriction>
      </xsd:simpleType>
    </xsd:element>
    <xsd:element name="LMS_Mappings" ma:index="21" nillable="true" ma:displayName="LMS Mappings" ma:internalName="LMS_Mappings">
      <xsd:simpleType>
        <xsd:restriction base="dms:Note">
          <xsd:maxLength value="255"/>
        </xsd:restriction>
      </xsd:simpleType>
    </xsd:element>
    <xsd:element name="Invited_Leaders" ma:index="22" nillable="true" ma:displayName="Invited Leaders" ma:internalName="Invited_Leaders">
      <xsd:simpleType>
        <xsd:restriction base="dms:Note">
          <xsd:maxLength value="255"/>
        </xsd:restriction>
      </xsd:simpleType>
    </xsd:element>
    <xsd:element name="Invited_Members" ma:index="23" nillable="true" ma:displayName="Invited Members" ma:internalName="Invited_Members">
      <xsd:simpleType>
        <xsd:restriction base="dms:Note">
          <xsd:maxLength value="255"/>
        </xsd:restriction>
      </xsd:simpleType>
    </xsd:element>
    <xsd:element name="Self_Registration_Enabled" ma:index="24" nillable="true" ma:displayName="Self Registration Enabled" ma:internalName="Self_Registration_Enabled">
      <xsd:simpleType>
        <xsd:restriction base="dms:Boolean"/>
      </xsd:simpleType>
    </xsd:element>
    <xsd:element name="Has_Leaders_Only_SectionGroup" ma:index="25" nillable="true" ma:displayName="Has Leaders Only SectionGroup" ma:internalName="Has_Leaders_Only_SectionGroup">
      <xsd:simpleType>
        <xsd:restriction base="dms:Boolean"/>
      </xsd:simpleType>
    </xsd:element>
    <xsd:element name="Is_Collaboration_Space_Locked" ma:index="26" nillable="true" ma:displayName="Is Collaboration Space Locked" ma:internalName="Is_Collaboration_Space_Locked">
      <xsd:simpleType>
        <xsd:restriction base="dms:Boolean"/>
      </xsd:simpleType>
    </xsd:element>
    <xsd:element name="IsNotebookLocked" ma:index="27" nillable="true" ma:displayName="Is Notebook Locked" ma:internalName="IsNotebookLocked">
      <xsd:simpleType>
        <xsd:restriction base="dms:Boolean"/>
      </xsd:simpleType>
    </xsd:element>
    <xsd:element name="MediaServiceMetadata" ma:index="2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2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3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3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34" nillable="true" ma:displayName="Tags" ma:internalName="MediaServiceAutoTags" ma:readOnly="true">
      <xsd:simpleType>
        <xsd:restriction base="dms:Text"/>
      </xsd:simpleType>
    </xsd:element>
    <xsd:element name="MediaServiceGenerationTime" ma:index="3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3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37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3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39" nillable="true" ma:displayName="Location" ma:internalName="MediaServiceLocation" ma:readOnly="true">
      <xsd:simpleType>
        <xsd:restriction base="dms:Text"/>
      </xsd:simpleType>
    </xsd:element>
    <xsd:element name="MediaLengthInSeconds" ma:index="4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42" nillable="true" ma:taxonomy="true" ma:internalName="lcf76f155ced4ddcb4097134ff3c332f" ma:taxonomyFieldName="MediaServiceImageTags" ma:displayName="Image Tags" ma:readOnly="false" ma:fieldId="{5cf76f15-5ced-4ddc-b409-7134ff3c332f}" ma:taxonomyMulti="true" ma:sspId="00490da8-0274-4622-b1f7-7cc080c13ac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4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99f7941-9ed3-46bf-a1e5-eefbca714d17" elementFormDefault="qualified">
    <xsd:import namespace="http://schemas.microsoft.com/office/2006/documentManagement/types"/>
    <xsd:import namespace="http://schemas.microsoft.com/office/infopath/2007/PartnerControls"/>
    <xsd:element name="SharedWithUsers" ma:index="3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3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43" nillable="true" ma:displayName="Taxonomy Catch All Column" ma:hidden="true" ma:list="{92158e75-09e0-47bf-81ab-96def10fdb18}" ma:internalName="TaxCatchAll" ma:showField="CatchAllData" ma:web="799f7941-9ed3-46bf-a1e5-eefbca714d1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MS_Mappings xmlns="6839e88e-a362-42f8-9c5f-a6fd103853a8" xsi:nil="true"/>
    <Invited_Leaders xmlns="6839e88e-a362-42f8-9c5f-a6fd103853a8" xsi:nil="true"/>
    <Members xmlns="6839e88e-a362-42f8-9c5f-a6fd103853a8">
      <UserInfo>
        <DisplayName/>
        <AccountId xsi:nil="true"/>
        <AccountType/>
      </UserInfo>
    </Members>
    <Member_Groups xmlns="6839e88e-a362-42f8-9c5f-a6fd103853a8">
      <UserInfo>
        <DisplayName/>
        <AccountId xsi:nil="true"/>
        <AccountType/>
      </UserInfo>
    </Member_Groups>
    <NotebookType xmlns="6839e88e-a362-42f8-9c5f-a6fd103853a8" xsi:nil="true"/>
    <AppVersion xmlns="6839e88e-a362-42f8-9c5f-a6fd103853a8" xsi:nil="true"/>
    <TeamsChannelId xmlns="6839e88e-a362-42f8-9c5f-a6fd103853a8" xsi:nil="true"/>
    <IsNotebookLocked xmlns="6839e88e-a362-42f8-9c5f-a6fd103853a8" xsi:nil="true"/>
    <Is_Collaboration_Space_Locked xmlns="6839e88e-a362-42f8-9c5f-a6fd103853a8" xsi:nil="true"/>
    <TaxCatchAll xmlns="799f7941-9ed3-46bf-a1e5-eefbca714d17" xsi:nil="true"/>
    <Self_Registration_Enabled xmlns="6839e88e-a362-42f8-9c5f-a6fd103853a8" xsi:nil="true"/>
    <Has_Leaders_Only_SectionGroup xmlns="6839e88e-a362-42f8-9c5f-a6fd103853a8" xsi:nil="true"/>
    <Invited_Members xmlns="6839e88e-a362-42f8-9c5f-a6fd103853a8" xsi:nil="true"/>
    <Templates xmlns="6839e88e-a362-42f8-9c5f-a6fd103853a8" xsi:nil="true"/>
    <CultureName xmlns="6839e88e-a362-42f8-9c5f-a6fd103853a8" xsi:nil="true"/>
    <lcf76f155ced4ddcb4097134ff3c332f xmlns="6839e88e-a362-42f8-9c5f-a6fd103853a8">
      <Terms xmlns="http://schemas.microsoft.com/office/infopath/2007/PartnerControls"/>
    </lcf76f155ced4ddcb4097134ff3c332f>
    <DefaultSectionNames xmlns="6839e88e-a362-42f8-9c5f-a6fd103853a8" xsi:nil="true"/>
    <FolderType xmlns="6839e88e-a362-42f8-9c5f-a6fd103853a8" xsi:nil="true"/>
    <Leaders xmlns="6839e88e-a362-42f8-9c5f-a6fd103853a8">
      <UserInfo>
        <DisplayName/>
        <AccountId xsi:nil="true"/>
        <AccountType/>
      </UserInfo>
    </Leaders>
    <Math_Settings xmlns="6839e88e-a362-42f8-9c5f-a6fd103853a8" xsi:nil="true"/>
    <Owner xmlns="6839e88e-a362-42f8-9c5f-a6fd103853a8">
      <UserInfo>
        <DisplayName/>
        <AccountId xsi:nil="true"/>
        <AccountType/>
      </UserInfo>
    </Owner>
    <Distribution_Groups xmlns="6839e88e-a362-42f8-9c5f-a6fd103853a8" xsi:nil="true"/>
  </documentManagement>
</p:properties>
</file>

<file path=customXml/itemProps1.xml><?xml version="1.0" encoding="utf-8"?>
<ds:datastoreItem xmlns:ds="http://schemas.openxmlformats.org/officeDocument/2006/customXml" ds:itemID="{F89E499B-5AA2-411C-9DC0-5D437A39AA2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1C73C7F-357C-4A36-A69F-39660A40E480}"/>
</file>

<file path=customXml/itemProps3.xml><?xml version="1.0" encoding="utf-8"?>
<ds:datastoreItem xmlns:ds="http://schemas.openxmlformats.org/officeDocument/2006/customXml" ds:itemID="{6CEFE39F-5445-4F98-B29A-F17F039E842F}">
  <ds:schemaRefs>
    <ds:schemaRef ds:uri="http://schemas.microsoft.com/office/infopath/2007/PartnerControls"/>
    <ds:schemaRef ds:uri="http://purl.org/dc/elements/1.1/"/>
    <ds:schemaRef ds:uri="http://schemas.microsoft.com/office/2006/metadata/properties"/>
    <ds:schemaRef ds:uri="30b02239-967e-41db-bc98-98fd09cbfbec"/>
    <ds:schemaRef ds:uri="2b1069a6-6f76-4523-9695-9a1a68ee6927"/>
    <ds:schemaRef ds:uri="http://purl.org/dc/terms/"/>
    <ds:schemaRef ds:uri="http://schemas.microsoft.com/office/2006/documentManagement/types"/>
    <ds:schemaRef ds:uri="http://purl.org/dc/dcmitype/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200</TotalTime>
  <Words>257</Words>
  <Application>Microsoft Office PowerPoint</Application>
  <PresentationFormat>Widescreen</PresentationFormat>
  <Paragraphs>66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PowerPoint Presentation</vt:lpstr>
      <vt:lpstr>What do the Zones of Regulation Look like? – YouTube Helping  students develop social, emotional &amp; sensory regulation through using the Zones of Regulation…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Zones of Regulation:  Fostering self -regulation and emotional control Edward Field Primary School: 01.09.20- Laura Sykes</dc:title>
  <dc:creator>Edward Feild SENCO</dc:creator>
  <cp:lastModifiedBy>Mrs L Sykes</cp:lastModifiedBy>
  <cp:revision>19</cp:revision>
  <dcterms:created xsi:type="dcterms:W3CDTF">2020-08-31T18:15:26Z</dcterms:created>
  <dcterms:modified xsi:type="dcterms:W3CDTF">2023-03-22T17:46:33Z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0x0101007E5886020310E5459DC95729F4DD2085</vt:lpwstr>
  </property>
</Properties>
</file>